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32"/>
  </p:notesMasterIdLst>
  <p:sldIdLst>
    <p:sldId id="256" r:id="rId3"/>
    <p:sldId id="258" r:id="rId4"/>
    <p:sldId id="259" r:id="rId5"/>
    <p:sldId id="260" r:id="rId6"/>
    <p:sldId id="262" r:id="rId7"/>
    <p:sldId id="264" r:id="rId8"/>
    <p:sldId id="265" r:id="rId9"/>
    <p:sldId id="267" r:id="rId10"/>
    <p:sldId id="268" r:id="rId11"/>
    <p:sldId id="286" r:id="rId12"/>
    <p:sldId id="269" r:id="rId13"/>
    <p:sldId id="270" r:id="rId14"/>
    <p:sldId id="287" r:id="rId15"/>
    <p:sldId id="288" r:id="rId16"/>
    <p:sldId id="272" r:id="rId17"/>
    <p:sldId id="289" r:id="rId18"/>
    <p:sldId id="290" r:id="rId19"/>
    <p:sldId id="291" r:id="rId20"/>
    <p:sldId id="273" r:id="rId21"/>
    <p:sldId id="275" r:id="rId22"/>
    <p:sldId id="276" r:id="rId23"/>
    <p:sldId id="277" r:id="rId24"/>
    <p:sldId id="279" r:id="rId25"/>
    <p:sldId id="280" r:id="rId26"/>
    <p:sldId id="281" r:id="rId27"/>
    <p:sldId id="282" r:id="rId28"/>
    <p:sldId id="283" r:id="rId29"/>
    <p:sldId id="284" r:id="rId30"/>
    <p:sldId id="285" r:id="rId31"/>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4355BE"/>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80573" autoAdjust="0"/>
  </p:normalViewPr>
  <p:slideViewPr>
    <p:cSldViewPr snapToGrid="0" snapToObjects="1">
      <p:cViewPr varScale="1">
        <p:scale>
          <a:sx n="67" d="100"/>
          <a:sy n="67" d="100"/>
        </p:scale>
        <p:origin x="38" y="130"/>
      </p:cViewPr>
      <p:guideLst/>
    </p:cSldViewPr>
  </p:slideViewPr>
  <p:outlineViewPr>
    <p:cViewPr>
      <p:scale>
        <a:sx n="33" d="100"/>
        <a:sy n="33" d="100"/>
      </p:scale>
      <p:origin x="0" y="-1752"/>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6" d="100"/>
          <a:sy n="66" d="100"/>
        </p:scale>
        <p:origin x="313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C5876-670D-421A-864E-0E7E9A056B3B}" type="datetimeFigureOut">
              <a:rPr lang="zh-CN" altLang="en-US" smtClean="0"/>
              <a:t>2017/6/4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1F2D8B-A121-4468-8F6B-1519C60AF4C3}" type="slidenum">
              <a:rPr lang="zh-CN" altLang="en-US" smtClean="0"/>
              <a:t>‹#›</a:t>
            </a:fld>
            <a:endParaRPr lang="zh-CN" altLang="en-US"/>
          </a:p>
        </p:txBody>
      </p:sp>
    </p:spTree>
    <p:extLst>
      <p:ext uri="{BB962C8B-B14F-4D97-AF65-F5344CB8AC3E}">
        <p14:creationId xmlns:p14="http://schemas.microsoft.com/office/powerpoint/2010/main" val="2256428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GAN</a:t>
            </a:r>
            <a:r>
              <a:rPr lang="zh-CN" altLang="en-US" dirty="0"/>
              <a:t>作用</a:t>
            </a:r>
            <a:endParaRPr lang="en-US" altLang="zh-CN" dirty="0"/>
          </a:p>
          <a:p>
            <a:r>
              <a:rPr lang="en-US" altLang="zh-CN" dirty="0"/>
              <a:t>2</a:t>
            </a:r>
            <a:r>
              <a:rPr lang="zh-CN" altLang="en-US" dirty="0"/>
              <a:t>、传统</a:t>
            </a:r>
            <a:r>
              <a:rPr lang="en-US" altLang="zh-CN" dirty="0"/>
              <a:t>GAN</a:t>
            </a:r>
            <a:r>
              <a:rPr lang="zh-CN" altLang="en-US" dirty="0"/>
              <a:t>的不足，</a:t>
            </a:r>
            <a:r>
              <a:rPr lang="en-US" altLang="zh-CN" dirty="0"/>
              <a:t>Wasserstein GAN</a:t>
            </a:r>
            <a:r>
              <a:rPr lang="zh-CN" altLang="en-US" dirty="0"/>
              <a:t>优点、实现方式</a:t>
            </a:r>
            <a:endParaRPr lang="en-US" altLang="zh-CN" dirty="0"/>
          </a:p>
          <a:p>
            <a:r>
              <a:rPr lang="en-US" altLang="zh-CN" dirty="0"/>
              <a:t>3</a:t>
            </a:r>
            <a:r>
              <a:rPr lang="zh-CN" altLang="en-US" dirty="0"/>
              <a:t>、在实验中发现</a:t>
            </a:r>
            <a:r>
              <a:rPr lang="en-US" altLang="zh-CN" dirty="0"/>
              <a:t>Wasserstein GAN</a:t>
            </a:r>
            <a:r>
              <a:rPr lang="zh-CN" altLang="en-US" dirty="0"/>
              <a:t>存在的不足之处，优化方案和效果</a:t>
            </a:r>
            <a:endParaRPr lang="en-US" altLang="zh-CN" dirty="0"/>
          </a:p>
          <a:p>
            <a:r>
              <a:rPr lang="en-US" altLang="zh-CN" dirty="0"/>
              <a:t>4</a:t>
            </a:r>
            <a:r>
              <a:rPr lang="zh-CN" altLang="en-US" dirty="0"/>
              <a:t>、</a:t>
            </a:r>
            <a:r>
              <a:rPr lang="en-US" altLang="zh-CN" dirty="0"/>
              <a:t>mis.teach.ustc.edu.cn</a:t>
            </a:r>
            <a:r>
              <a:rPr lang="zh-CN" altLang="en-US" dirty="0"/>
              <a:t>教务系统验证码生成实验</a:t>
            </a:r>
            <a:endParaRPr lang="en-US" altLang="zh-CN" dirty="0"/>
          </a:p>
          <a:p>
            <a:r>
              <a:rPr lang="en-US" altLang="zh-CN" dirty="0"/>
              <a:t>5</a:t>
            </a:r>
            <a:r>
              <a:rPr lang="zh-CN" altLang="en-US" dirty="0"/>
              <a:t>、</a:t>
            </a:r>
            <a:r>
              <a:rPr lang="en-US" altLang="zh-CN" dirty="0"/>
              <a:t>20</a:t>
            </a:r>
            <a:r>
              <a:rPr lang="zh-CN" altLang="en-US" dirty="0"/>
              <a:t>万</a:t>
            </a:r>
            <a:r>
              <a:rPr lang="en-US" altLang="zh-CN" dirty="0"/>
              <a:t>+</a:t>
            </a:r>
            <a:r>
              <a:rPr lang="zh-CN" altLang="en-US" dirty="0"/>
              <a:t>张人脸的</a:t>
            </a:r>
            <a:r>
              <a:rPr lang="en-US" altLang="zh-CN" dirty="0" err="1"/>
              <a:t>CelebA</a:t>
            </a:r>
            <a:r>
              <a:rPr lang="zh-CN" altLang="en-US" dirty="0"/>
              <a:t>数据集上进行生成实验、</a:t>
            </a:r>
            <a:endParaRPr lang="en-US" altLang="zh-CN" dirty="0"/>
          </a:p>
          <a:p>
            <a:r>
              <a:rPr lang="en-US" altLang="zh-CN" dirty="0"/>
              <a:t>6</a:t>
            </a:r>
            <a:r>
              <a:rPr lang="zh-CN" altLang="en-US" dirty="0"/>
              <a:t>、总结优化方案和效果</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2</a:t>
            </a:fld>
            <a:endParaRPr lang="zh-CN" altLang="en-US"/>
          </a:p>
        </p:txBody>
      </p:sp>
    </p:spTree>
    <p:extLst>
      <p:ext uri="{BB962C8B-B14F-4D97-AF65-F5344CB8AC3E}">
        <p14:creationId xmlns:p14="http://schemas.microsoft.com/office/powerpoint/2010/main" val="2872292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14</a:t>
            </a:fld>
            <a:endParaRPr lang="zh-CN" altLang="en-US"/>
          </a:p>
        </p:txBody>
      </p:sp>
    </p:spTree>
    <p:extLst>
      <p:ext uri="{BB962C8B-B14F-4D97-AF65-F5344CB8AC3E}">
        <p14:creationId xmlns:p14="http://schemas.microsoft.com/office/powerpoint/2010/main" val="1660601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验证码来自学校教务系统</a:t>
            </a:r>
            <a:r>
              <a:rPr lang="en-US" altLang="zh-CN" dirty="0"/>
              <a:t>mis.teach.ustc.edu.cn</a:t>
            </a:r>
            <a:r>
              <a:rPr lang="zh-CN" altLang="en-US" dirty="0"/>
              <a:t>学生登陆时的验证码，现在已经弃用，在旧版的登陆页面的</a:t>
            </a:r>
            <a:r>
              <a:rPr lang="en-US" altLang="zh-CN" dirty="0"/>
              <a:t>html</a:t>
            </a:r>
            <a:r>
              <a:rPr lang="zh-CN" altLang="en-US" dirty="0"/>
              <a:t>中可以得到验证码的地址。</a:t>
            </a:r>
            <a:endParaRPr lang="en-US" altLang="zh-CN" dirty="0"/>
          </a:p>
          <a:p>
            <a:r>
              <a:rPr lang="zh-CN" altLang="en-US" dirty="0"/>
              <a:t>验证码包含四个字符，为</a:t>
            </a:r>
            <a:r>
              <a:rPr lang="en-US" altLang="zh-CN" dirty="0"/>
              <a:t>20</a:t>
            </a:r>
            <a:r>
              <a:rPr lang="zh-CN" altLang="en-US" dirty="0"/>
              <a:t>*</a:t>
            </a:r>
            <a:r>
              <a:rPr lang="en-US" altLang="zh-CN" dirty="0"/>
              <a:t>80</a:t>
            </a:r>
            <a:r>
              <a:rPr lang="zh-CN" altLang="en-US" dirty="0"/>
              <a:t>的三通道真彩图</a:t>
            </a:r>
            <a:endParaRPr lang="en-US" altLang="zh-CN" dirty="0"/>
          </a:p>
          <a:p>
            <a:r>
              <a:rPr lang="zh-CN" altLang="en-US" dirty="0"/>
              <a:t>图像的预处理，四等分成</a:t>
            </a:r>
            <a:r>
              <a:rPr lang="en-US" altLang="zh-CN" dirty="0"/>
              <a:t>20*20</a:t>
            </a:r>
            <a:r>
              <a:rPr lang="zh-CN" altLang="en-US" dirty="0"/>
              <a:t>的</a:t>
            </a:r>
            <a:endParaRPr lang="en-US" altLang="zh-CN" dirty="0"/>
          </a:p>
          <a:p>
            <a:r>
              <a:rPr lang="zh-CN" altLang="en-US" dirty="0"/>
              <a:t>转化为灰度图，做二值化处理，除去一些杂乱的点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验证码一共使用了</a:t>
            </a:r>
            <a:r>
              <a:rPr lang="en-US" altLang="zh-CN" dirty="0"/>
              <a:t>32</a:t>
            </a:r>
            <a:r>
              <a:rPr lang="zh-CN" altLang="en-US" dirty="0"/>
              <a:t>个字符，包括数字</a:t>
            </a:r>
            <a:r>
              <a:rPr lang="en-US" altLang="zh-CN" dirty="0"/>
              <a:t>0-9</a:t>
            </a:r>
            <a:r>
              <a:rPr lang="zh-CN" altLang="en-US" dirty="0"/>
              <a:t>和大写字母</a:t>
            </a:r>
            <a:r>
              <a:rPr lang="en-US" altLang="zh-CN" dirty="0"/>
              <a:t>A-Z</a:t>
            </a:r>
            <a:r>
              <a:rPr lang="zh-CN" altLang="en-US" dirty="0"/>
              <a:t>，除去</a:t>
            </a:r>
            <a:r>
              <a:rPr lang="en-US" altLang="zh-CN" dirty="0"/>
              <a:t>0</a:t>
            </a:r>
            <a:r>
              <a:rPr lang="zh-CN" altLang="en-US" dirty="0"/>
              <a:t>、</a:t>
            </a:r>
            <a:r>
              <a:rPr lang="en-US" altLang="zh-CN" dirty="0"/>
              <a:t>1</a:t>
            </a:r>
            <a:r>
              <a:rPr lang="zh-CN" altLang="en-US" dirty="0"/>
              <a:t>、</a:t>
            </a:r>
            <a:r>
              <a:rPr lang="en-US" altLang="zh-CN" dirty="0"/>
              <a:t>I</a:t>
            </a:r>
            <a:r>
              <a:rPr lang="zh-CN" altLang="en-US" dirty="0"/>
              <a:t>、</a:t>
            </a:r>
            <a:r>
              <a:rPr lang="en-US" altLang="zh-CN" dirty="0"/>
              <a:t>O</a:t>
            </a:r>
            <a:r>
              <a:rPr lang="zh-CN" altLang="en-US" dirty="0"/>
              <a:t>这种极易混淆的。</a:t>
            </a:r>
            <a:endParaRPr lang="en-US" altLang="zh-CN"/>
          </a:p>
          <a:p>
            <a:r>
              <a:rPr lang="zh-CN" altLang="en-US"/>
              <a:t>。</a:t>
            </a:r>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16</a:t>
            </a:fld>
            <a:endParaRPr lang="zh-CN" altLang="en-US"/>
          </a:p>
        </p:txBody>
      </p:sp>
    </p:spTree>
    <p:extLst>
      <p:ext uri="{BB962C8B-B14F-4D97-AF65-F5344CB8AC3E}">
        <p14:creationId xmlns:p14="http://schemas.microsoft.com/office/powerpoint/2010/main" val="944330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Font typeface="Arial" panose="020B0604020202020204" pitchFamily="34" charset="0"/>
              <a:buChar char="•"/>
            </a:pPr>
            <a:r>
              <a:rPr lang="zh-CN" altLang="en-US" sz="1200" dirty="0">
                <a:solidFill>
                  <a:srgbClr val="0070C0"/>
                </a:solidFill>
              </a:rPr>
              <a:t>使用</a:t>
            </a:r>
            <a:r>
              <a:rPr lang="en-US" altLang="zh-CN" sz="1200" dirty="0">
                <a:solidFill>
                  <a:srgbClr val="0070C0"/>
                </a:solidFill>
              </a:rPr>
              <a:t>20</a:t>
            </a:r>
            <a:r>
              <a:rPr lang="zh-CN" altLang="en-US" sz="1200" dirty="0">
                <a:solidFill>
                  <a:srgbClr val="0070C0"/>
                </a:solidFill>
              </a:rPr>
              <a:t>个大小为</a:t>
            </a:r>
            <a:r>
              <a:rPr lang="en-US" altLang="zh-CN" sz="1200" dirty="0">
                <a:solidFill>
                  <a:srgbClr val="0070C0"/>
                </a:solidFill>
              </a:rPr>
              <a:t>5</a:t>
            </a:r>
            <a:r>
              <a:rPr lang="zh-CN" altLang="en-US" sz="1200" dirty="0">
                <a:solidFill>
                  <a:srgbClr val="0070C0"/>
                </a:solidFill>
              </a:rPr>
              <a:t>*</a:t>
            </a:r>
            <a:r>
              <a:rPr lang="en-US" altLang="zh-CN" sz="1200" dirty="0">
                <a:solidFill>
                  <a:srgbClr val="0070C0"/>
                </a:solidFill>
              </a:rPr>
              <a:t>5</a:t>
            </a:r>
            <a:r>
              <a:rPr lang="zh-CN" altLang="en-US" sz="1200" dirty="0">
                <a:solidFill>
                  <a:srgbClr val="0070C0"/>
                </a:solidFill>
              </a:rPr>
              <a:t>的卷积核，不填充边界，步长为</a:t>
            </a:r>
            <a:r>
              <a:rPr lang="en-US" altLang="zh-CN" sz="1200" dirty="0">
                <a:solidFill>
                  <a:srgbClr val="0070C0"/>
                </a:solidFill>
              </a:rPr>
              <a:t>1</a:t>
            </a:r>
            <a:r>
              <a:rPr lang="zh-CN" altLang="en-US" sz="1200" dirty="0">
                <a:solidFill>
                  <a:srgbClr val="0070C0"/>
                </a:solidFill>
              </a:rPr>
              <a:t>，得到</a:t>
            </a:r>
            <a:r>
              <a:rPr lang="en-US" altLang="zh-CN" sz="1200" dirty="0">
                <a:solidFill>
                  <a:srgbClr val="0070C0"/>
                </a:solidFill>
              </a:rPr>
              <a:t>depth</a:t>
            </a:r>
            <a:r>
              <a:rPr lang="zh-CN" altLang="en-US" sz="1200" dirty="0">
                <a:solidFill>
                  <a:srgbClr val="0070C0"/>
                </a:solidFill>
              </a:rPr>
              <a:t>为</a:t>
            </a:r>
            <a:r>
              <a:rPr lang="en-US" altLang="zh-CN" sz="1200" dirty="0">
                <a:solidFill>
                  <a:srgbClr val="0070C0"/>
                </a:solidFill>
              </a:rPr>
              <a:t>20</a:t>
            </a:r>
            <a:r>
              <a:rPr lang="zh-CN" altLang="en-US" sz="1200" dirty="0">
                <a:solidFill>
                  <a:srgbClr val="0070C0"/>
                </a:solidFill>
              </a:rPr>
              <a:t>的</a:t>
            </a:r>
            <a:r>
              <a:rPr lang="en-US" altLang="zh-CN" sz="1200" dirty="0">
                <a:solidFill>
                  <a:srgbClr val="0070C0"/>
                </a:solidFill>
              </a:rPr>
              <a:t>16</a:t>
            </a:r>
            <a:r>
              <a:rPr lang="zh-CN" altLang="en-US" sz="1200" dirty="0">
                <a:solidFill>
                  <a:srgbClr val="0070C0"/>
                </a:solidFill>
              </a:rPr>
              <a:t>*</a:t>
            </a:r>
            <a:r>
              <a:rPr lang="en-US" altLang="zh-CN" sz="1200" dirty="0">
                <a:solidFill>
                  <a:srgbClr val="0070C0"/>
                </a:solidFill>
              </a:rPr>
              <a:t>16</a:t>
            </a:r>
            <a:r>
              <a:rPr lang="zh-CN" altLang="en-US" sz="1200" dirty="0">
                <a:solidFill>
                  <a:srgbClr val="0070C0"/>
                </a:solidFill>
              </a:rPr>
              <a:t>的数据。</a:t>
            </a:r>
            <a:endParaRPr lang="en-US" altLang="zh-CN" sz="1200" dirty="0">
              <a:solidFill>
                <a:srgbClr val="0070C0"/>
              </a:solidFill>
            </a:endParaRPr>
          </a:p>
          <a:p>
            <a:pPr marL="342900" indent="-342900">
              <a:buFont typeface="Arial" panose="020B0604020202020204" pitchFamily="34" charset="0"/>
              <a:buChar char="•"/>
            </a:pPr>
            <a:r>
              <a:rPr lang="zh-CN" altLang="en-US" sz="1200" dirty="0">
                <a:solidFill>
                  <a:srgbClr val="0070C0"/>
                </a:solidFill>
              </a:rPr>
              <a:t>使用</a:t>
            </a:r>
            <a:r>
              <a:rPr lang="en-US" altLang="zh-CN" sz="1200" dirty="0" err="1">
                <a:solidFill>
                  <a:srgbClr val="0070C0"/>
                </a:solidFill>
              </a:rPr>
              <a:t>ReLU</a:t>
            </a:r>
            <a:r>
              <a:rPr lang="zh-CN" altLang="en-US" sz="1200" dirty="0">
                <a:solidFill>
                  <a:srgbClr val="0070C0"/>
                </a:solidFill>
              </a:rPr>
              <a:t>激活，只保留正数部分，数据规模不变化。</a:t>
            </a:r>
            <a:endParaRPr lang="en-US" altLang="zh-CN" sz="1200" dirty="0">
              <a:solidFill>
                <a:srgbClr val="0070C0"/>
              </a:solidFill>
            </a:endParaRPr>
          </a:p>
          <a:p>
            <a:pPr marL="342900" indent="-342900">
              <a:buFont typeface="Arial" panose="020B0604020202020204" pitchFamily="34" charset="0"/>
              <a:buChar char="•"/>
            </a:pPr>
            <a:r>
              <a:rPr lang="zh-CN" altLang="en-US" sz="1200" dirty="0">
                <a:solidFill>
                  <a:srgbClr val="0070C0"/>
                </a:solidFill>
              </a:rPr>
              <a:t>使用</a:t>
            </a:r>
            <a:r>
              <a:rPr lang="en-US" altLang="zh-CN" sz="1200" dirty="0">
                <a:solidFill>
                  <a:srgbClr val="0070C0"/>
                </a:solidFill>
              </a:rPr>
              <a:t>2</a:t>
            </a:r>
            <a:r>
              <a:rPr lang="zh-CN" altLang="en-US" sz="1200" dirty="0">
                <a:solidFill>
                  <a:srgbClr val="0070C0"/>
                </a:solidFill>
              </a:rPr>
              <a:t>*</a:t>
            </a:r>
            <a:r>
              <a:rPr lang="en-US" altLang="zh-CN" sz="1200" dirty="0">
                <a:solidFill>
                  <a:srgbClr val="0070C0"/>
                </a:solidFill>
              </a:rPr>
              <a:t>2</a:t>
            </a:r>
            <a:r>
              <a:rPr lang="zh-CN" altLang="en-US" sz="1200" dirty="0">
                <a:solidFill>
                  <a:srgbClr val="0070C0"/>
                </a:solidFill>
              </a:rPr>
              <a:t>的最大化池化，即在</a:t>
            </a:r>
            <a:r>
              <a:rPr lang="en-US" altLang="zh-CN" sz="1200" dirty="0">
                <a:solidFill>
                  <a:srgbClr val="0070C0"/>
                </a:solidFill>
              </a:rPr>
              <a:t>2</a:t>
            </a:r>
            <a:r>
              <a:rPr lang="zh-CN" altLang="en-US" sz="1200" dirty="0">
                <a:solidFill>
                  <a:srgbClr val="0070C0"/>
                </a:solidFill>
              </a:rPr>
              <a:t>*</a:t>
            </a:r>
            <a:r>
              <a:rPr lang="en-US" altLang="zh-CN" sz="1200" dirty="0">
                <a:solidFill>
                  <a:srgbClr val="0070C0"/>
                </a:solidFill>
              </a:rPr>
              <a:t>2</a:t>
            </a:r>
            <a:r>
              <a:rPr lang="zh-CN" altLang="en-US" sz="1200" dirty="0">
                <a:solidFill>
                  <a:srgbClr val="0070C0"/>
                </a:solidFill>
              </a:rPr>
              <a:t>的空间中，只保留最大的数据作为输出。步长为</a:t>
            </a:r>
            <a:r>
              <a:rPr lang="en-US" altLang="zh-CN" sz="1200" dirty="0">
                <a:solidFill>
                  <a:srgbClr val="0070C0"/>
                </a:solidFill>
              </a:rPr>
              <a:t>2</a:t>
            </a:r>
            <a:r>
              <a:rPr lang="zh-CN" altLang="en-US" sz="1200" dirty="0">
                <a:solidFill>
                  <a:srgbClr val="0070C0"/>
                </a:solidFill>
              </a:rPr>
              <a:t>，得到深度为</a:t>
            </a:r>
            <a:r>
              <a:rPr lang="en-US" altLang="zh-CN" sz="1200" dirty="0">
                <a:solidFill>
                  <a:srgbClr val="0070C0"/>
                </a:solidFill>
              </a:rPr>
              <a:t>20</a:t>
            </a:r>
            <a:r>
              <a:rPr lang="zh-CN" altLang="en-US" sz="1200" dirty="0">
                <a:solidFill>
                  <a:srgbClr val="0070C0"/>
                </a:solidFill>
              </a:rPr>
              <a:t>的</a:t>
            </a:r>
            <a:r>
              <a:rPr lang="en-US" altLang="zh-CN" sz="1200" dirty="0">
                <a:solidFill>
                  <a:srgbClr val="0070C0"/>
                </a:solidFill>
              </a:rPr>
              <a:t>8</a:t>
            </a:r>
            <a:r>
              <a:rPr lang="zh-CN" altLang="en-US" sz="1200" dirty="0">
                <a:solidFill>
                  <a:srgbClr val="0070C0"/>
                </a:solidFill>
              </a:rPr>
              <a:t>*</a:t>
            </a:r>
            <a:r>
              <a:rPr lang="en-US" altLang="zh-CN" sz="1200" dirty="0">
                <a:solidFill>
                  <a:srgbClr val="0070C0"/>
                </a:solidFill>
              </a:rPr>
              <a:t>8</a:t>
            </a:r>
            <a:r>
              <a:rPr lang="zh-CN" altLang="en-US" sz="1200" dirty="0">
                <a:solidFill>
                  <a:srgbClr val="0070C0"/>
                </a:solidFill>
              </a:rPr>
              <a:t>的数据。池化运算可以减少数据量。</a:t>
            </a:r>
            <a:endParaRPr lang="en-US" altLang="zh-CN" sz="1200" dirty="0">
              <a:solidFill>
                <a:srgbClr val="0070C0"/>
              </a:solidFill>
            </a:endParaRPr>
          </a:p>
          <a:p>
            <a:pPr marL="342900" indent="-342900">
              <a:buFont typeface="Arial" panose="020B0604020202020204" pitchFamily="34" charset="0"/>
              <a:buChar char="•"/>
            </a:pPr>
            <a:endParaRPr lang="en-US" altLang="zh-CN" sz="1200" dirty="0">
              <a:solidFill>
                <a:srgbClr val="0070C0"/>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dirty="0">
                <a:solidFill>
                  <a:srgbClr val="0070C0"/>
                </a:solidFill>
              </a:rPr>
              <a:t>使用</a:t>
            </a:r>
            <a:r>
              <a:rPr lang="en-US" altLang="zh-CN" sz="1200" dirty="0">
                <a:solidFill>
                  <a:srgbClr val="0070C0"/>
                </a:solidFill>
              </a:rPr>
              <a:t>50</a:t>
            </a:r>
            <a:r>
              <a:rPr lang="zh-CN" altLang="en-US" sz="1200" dirty="0">
                <a:solidFill>
                  <a:srgbClr val="0070C0"/>
                </a:solidFill>
              </a:rPr>
              <a:t>个大小为</a:t>
            </a:r>
            <a:r>
              <a:rPr lang="en-US" altLang="zh-CN" sz="1200" dirty="0">
                <a:solidFill>
                  <a:srgbClr val="0070C0"/>
                </a:solidFill>
              </a:rPr>
              <a:t>5</a:t>
            </a:r>
            <a:r>
              <a:rPr lang="zh-CN" altLang="en-US" sz="1200" dirty="0">
                <a:solidFill>
                  <a:srgbClr val="0070C0"/>
                </a:solidFill>
              </a:rPr>
              <a:t>*</a:t>
            </a:r>
            <a:r>
              <a:rPr lang="en-US" altLang="zh-CN" sz="1200" dirty="0">
                <a:solidFill>
                  <a:srgbClr val="0070C0"/>
                </a:solidFill>
              </a:rPr>
              <a:t>5</a:t>
            </a:r>
            <a:r>
              <a:rPr lang="zh-CN" altLang="en-US" sz="1200" dirty="0">
                <a:solidFill>
                  <a:srgbClr val="0070C0"/>
                </a:solidFill>
              </a:rPr>
              <a:t>的卷积核，不填充边界，步长为</a:t>
            </a:r>
            <a:r>
              <a:rPr lang="en-US" altLang="zh-CN" sz="1200" dirty="0">
                <a:solidFill>
                  <a:srgbClr val="0070C0"/>
                </a:solidFill>
              </a:rPr>
              <a:t>1</a:t>
            </a:r>
            <a:r>
              <a:rPr lang="zh-CN" altLang="en-US" sz="1200" dirty="0">
                <a:solidFill>
                  <a:srgbClr val="0070C0"/>
                </a:solidFill>
              </a:rPr>
              <a:t>，得到</a:t>
            </a:r>
            <a:r>
              <a:rPr lang="en-US" altLang="zh-CN" sz="1200" dirty="0">
                <a:solidFill>
                  <a:srgbClr val="0070C0"/>
                </a:solidFill>
              </a:rPr>
              <a:t>depth</a:t>
            </a:r>
            <a:r>
              <a:rPr lang="zh-CN" altLang="en-US" sz="1200" dirty="0">
                <a:solidFill>
                  <a:srgbClr val="0070C0"/>
                </a:solidFill>
              </a:rPr>
              <a:t>为</a:t>
            </a:r>
            <a:r>
              <a:rPr lang="en-US" altLang="zh-CN" sz="1200" dirty="0">
                <a:solidFill>
                  <a:srgbClr val="0070C0"/>
                </a:solidFill>
              </a:rPr>
              <a:t>50</a:t>
            </a:r>
            <a:r>
              <a:rPr lang="zh-CN" altLang="en-US" sz="1200" dirty="0">
                <a:solidFill>
                  <a:srgbClr val="0070C0"/>
                </a:solidFill>
              </a:rPr>
              <a:t>的</a:t>
            </a:r>
            <a:r>
              <a:rPr lang="en-US" altLang="zh-CN" sz="1200" dirty="0">
                <a:solidFill>
                  <a:srgbClr val="0070C0"/>
                </a:solidFill>
              </a:rPr>
              <a:t>4</a:t>
            </a:r>
            <a:r>
              <a:rPr lang="zh-CN" altLang="en-US" sz="1200" dirty="0">
                <a:solidFill>
                  <a:srgbClr val="0070C0"/>
                </a:solidFill>
              </a:rPr>
              <a:t>*</a:t>
            </a:r>
            <a:r>
              <a:rPr lang="en-US" altLang="zh-CN" sz="1200" dirty="0">
                <a:solidFill>
                  <a:srgbClr val="0070C0"/>
                </a:solidFill>
              </a:rPr>
              <a:t>4</a:t>
            </a:r>
            <a:r>
              <a:rPr lang="zh-CN" altLang="en-US" sz="1200" dirty="0">
                <a:solidFill>
                  <a:srgbClr val="0070C0"/>
                </a:solidFill>
              </a:rPr>
              <a:t>的数据。</a:t>
            </a:r>
            <a:endParaRPr lang="en-US" altLang="zh-CN" sz="1200" dirty="0">
              <a:solidFill>
                <a:srgbClr val="0070C0"/>
              </a:solidFill>
            </a:endParaRPr>
          </a:p>
          <a:p>
            <a:pPr marL="342900" indent="-342900">
              <a:buFont typeface="Arial" panose="020B0604020202020204" pitchFamily="34" charset="0"/>
              <a:buChar char="•"/>
            </a:pPr>
            <a:r>
              <a:rPr lang="en-US" altLang="zh-CN" dirty="0" err="1"/>
              <a:t>ReLU</a:t>
            </a:r>
            <a:r>
              <a:rPr lang="zh-CN" altLang="en-US" dirty="0"/>
              <a:t>激活</a:t>
            </a:r>
            <a:endParaRPr lang="en-US" altLang="zh-CN" dirty="0"/>
          </a:p>
          <a:p>
            <a:pPr marL="342900" indent="-342900">
              <a:buFont typeface="Arial" panose="020B0604020202020204" pitchFamily="34" charset="0"/>
              <a:buChar char="•"/>
            </a:pPr>
            <a:r>
              <a:rPr lang="en-US" altLang="zh-CN" dirty="0"/>
              <a:t>2</a:t>
            </a:r>
            <a:r>
              <a:rPr lang="zh-CN" altLang="en-US" dirty="0"/>
              <a:t>*</a:t>
            </a:r>
            <a:r>
              <a:rPr lang="en-US" altLang="zh-CN" dirty="0"/>
              <a:t>2</a:t>
            </a:r>
            <a:r>
              <a:rPr lang="zh-CN" altLang="en-US" dirty="0"/>
              <a:t>的最大化池化，数据此时规模为</a:t>
            </a:r>
            <a:r>
              <a:rPr lang="en-US" altLang="zh-CN" dirty="0"/>
              <a:t>2</a:t>
            </a:r>
            <a:r>
              <a:rPr lang="zh-CN" altLang="en-US" dirty="0"/>
              <a:t>*</a:t>
            </a:r>
            <a:r>
              <a:rPr lang="en-US" altLang="zh-CN" dirty="0"/>
              <a:t>2</a:t>
            </a:r>
            <a:r>
              <a:rPr lang="zh-CN" altLang="en-US" dirty="0"/>
              <a:t>*</a:t>
            </a:r>
            <a:r>
              <a:rPr lang="en-US" altLang="zh-CN" dirty="0"/>
              <a:t>50</a:t>
            </a:r>
            <a:r>
              <a:rPr lang="zh-CN" altLang="en-US" dirty="0"/>
              <a:t>，深度为</a:t>
            </a:r>
            <a:r>
              <a:rPr lang="en-US" altLang="zh-CN" dirty="0"/>
              <a:t>50</a:t>
            </a:r>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zh-CN" altLang="en-US" dirty="0"/>
              <a:t>重排列</a:t>
            </a:r>
            <a:r>
              <a:rPr lang="en-US" altLang="zh-CN" dirty="0"/>
              <a:t>reshape</a:t>
            </a:r>
            <a:r>
              <a:rPr lang="zh-CN" altLang="en-US" dirty="0"/>
              <a:t>成一维向量，长</a:t>
            </a:r>
            <a:r>
              <a:rPr lang="en-US" altLang="zh-CN" dirty="0"/>
              <a:t>200</a:t>
            </a:r>
          </a:p>
          <a:p>
            <a:pPr marL="342900" indent="-342900">
              <a:buFont typeface="Arial" panose="020B0604020202020204" pitchFamily="34" charset="0"/>
              <a:buChar char="•"/>
            </a:pPr>
            <a:r>
              <a:rPr lang="zh-CN" altLang="en-US" dirty="0"/>
              <a:t>全连接到长</a:t>
            </a:r>
            <a:r>
              <a:rPr lang="en-US" altLang="zh-CN" dirty="0"/>
              <a:t>500</a:t>
            </a:r>
            <a:r>
              <a:rPr lang="zh-CN" altLang="en-US" dirty="0"/>
              <a:t>的向量，也就是矩阵的乘加运算，先叉乘一个</a:t>
            </a:r>
            <a:r>
              <a:rPr lang="en-US" altLang="zh-CN" dirty="0"/>
              <a:t>200</a:t>
            </a:r>
            <a:r>
              <a:rPr lang="zh-CN" altLang="en-US" dirty="0"/>
              <a:t>*</a:t>
            </a:r>
            <a:r>
              <a:rPr lang="en-US" altLang="zh-CN" dirty="0"/>
              <a:t>500</a:t>
            </a:r>
            <a:r>
              <a:rPr lang="zh-CN" altLang="en-US" dirty="0"/>
              <a:t>的权重，再加上长</a:t>
            </a:r>
            <a:r>
              <a:rPr lang="en-US" altLang="zh-CN" dirty="0"/>
              <a:t>500</a:t>
            </a:r>
            <a:r>
              <a:rPr lang="zh-CN" altLang="en-US" dirty="0"/>
              <a:t>的偏置项</a:t>
            </a:r>
            <a:endParaRPr lang="en-US" altLang="zh-CN" dirty="0"/>
          </a:p>
          <a:p>
            <a:pPr marL="342900" indent="-342900">
              <a:buFont typeface="Arial" panose="020B0604020202020204" pitchFamily="34" charset="0"/>
              <a:buChar char="•"/>
            </a:pPr>
            <a:r>
              <a:rPr lang="zh-CN" altLang="en-US" dirty="0"/>
              <a:t>做</a:t>
            </a:r>
            <a:r>
              <a:rPr lang="en-US" altLang="zh-CN" dirty="0" err="1"/>
              <a:t>ReLU</a:t>
            </a:r>
            <a:r>
              <a:rPr lang="zh-CN" altLang="en-US" dirty="0"/>
              <a:t>激活</a:t>
            </a:r>
            <a:endParaRPr lang="en-US" altLang="zh-CN" dirty="0"/>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zh-CN" altLang="en-US" dirty="0"/>
              <a:t>全连接到长</a:t>
            </a:r>
            <a:r>
              <a:rPr lang="en-US" altLang="zh-CN" dirty="0"/>
              <a:t>32</a:t>
            </a:r>
            <a:r>
              <a:rPr lang="zh-CN" altLang="en-US" dirty="0"/>
              <a:t>的向量，因为有</a:t>
            </a:r>
            <a:r>
              <a:rPr lang="en-US" altLang="zh-CN" dirty="0"/>
              <a:t>32</a:t>
            </a:r>
            <a:r>
              <a:rPr lang="zh-CN" altLang="en-US" dirty="0"/>
              <a:t>种字符，最后要实现的是哪一个神经元接近</a:t>
            </a:r>
            <a:r>
              <a:rPr lang="en-US" altLang="zh-CN" dirty="0"/>
              <a:t>1</a:t>
            </a:r>
            <a:r>
              <a:rPr lang="zh-CN" altLang="en-US" dirty="0"/>
              <a:t>，哪一个就表示它的类别。</a:t>
            </a:r>
            <a:endParaRPr lang="en-US" altLang="zh-CN" dirty="0"/>
          </a:p>
          <a:p>
            <a:pPr marL="342900" indent="-342900">
              <a:buFont typeface="Arial" panose="020B0604020202020204" pitchFamily="34" charset="0"/>
              <a:buChar char="•"/>
            </a:pPr>
            <a:r>
              <a:rPr lang="zh-CN" altLang="en-US" dirty="0"/>
              <a:t>做</a:t>
            </a:r>
            <a:r>
              <a:rPr lang="en-US" altLang="zh-CN" dirty="0" err="1"/>
              <a:t>softmax</a:t>
            </a:r>
            <a:r>
              <a:rPr lang="zh-CN" altLang="en-US" dirty="0"/>
              <a:t>回归，凸显最大值，抑制远低于最大值的其他值，总概率为</a:t>
            </a:r>
            <a:r>
              <a:rPr lang="en-US" altLang="zh-CN" dirty="0"/>
              <a:t>1</a:t>
            </a:r>
            <a:r>
              <a:rPr lang="zh-CN" altLang="en-US" dirty="0"/>
              <a:t>。</a:t>
            </a:r>
            <a:endParaRPr lang="en-US" altLang="zh-CN" dirty="0"/>
          </a:p>
          <a:p>
            <a:pPr marL="342900" indent="-342900">
              <a:buFont typeface="Arial" panose="020B0604020202020204" pitchFamily="34" charset="0"/>
              <a:buChar char="•"/>
            </a:pPr>
            <a:r>
              <a:rPr lang="zh-CN" altLang="en-US" dirty="0"/>
              <a:t>与独热码编码后的标签做交叉熵，作为损失函数</a:t>
            </a:r>
            <a:r>
              <a:rPr lang="en-US" altLang="zh-CN" dirty="0"/>
              <a:t>loss</a:t>
            </a:r>
          </a:p>
          <a:p>
            <a:pPr marL="342900" indent="-342900">
              <a:buFont typeface="Arial" panose="020B0604020202020204" pitchFamily="34" charset="0"/>
              <a:buChar char="•"/>
            </a:pPr>
            <a:r>
              <a:rPr lang="zh-CN" altLang="en-US" dirty="0"/>
              <a:t>比较最大的数所在的位置，相同说明分类正确，以此统计准确率</a:t>
            </a:r>
            <a:endParaRPr lang="en-US" altLang="zh-CN" dirty="0"/>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zh-CN" altLang="en-US" dirty="0"/>
              <a:t>实验准确率接近</a:t>
            </a:r>
            <a:r>
              <a:rPr lang="en-US" altLang="zh-CN" dirty="0"/>
              <a:t>100%</a:t>
            </a:r>
            <a:r>
              <a:rPr lang="zh-CN" altLang="en-US" dirty="0"/>
              <a:t>，对于肉眼分类出现错误的</a:t>
            </a:r>
            <a:r>
              <a:rPr lang="en-US" altLang="zh-CN" dirty="0"/>
              <a:t>7</a:t>
            </a:r>
            <a:r>
              <a:rPr lang="zh-CN" altLang="en-US" dirty="0"/>
              <a:t>和</a:t>
            </a:r>
            <a:r>
              <a:rPr lang="en-US" altLang="zh-CN" dirty="0"/>
              <a:t>T</a:t>
            </a:r>
            <a:r>
              <a:rPr lang="zh-CN" altLang="en-US" dirty="0"/>
              <a:t>，</a:t>
            </a:r>
            <a:r>
              <a:rPr lang="en-US" altLang="zh-CN" dirty="0"/>
              <a:t>H</a:t>
            </a:r>
            <a:r>
              <a:rPr lang="zh-CN" altLang="en-US" dirty="0"/>
              <a:t>和</a:t>
            </a:r>
            <a:r>
              <a:rPr lang="en-US" altLang="zh-CN" dirty="0"/>
              <a:t>N</a:t>
            </a:r>
            <a:r>
              <a:rPr lang="zh-CN" altLang="en-US" dirty="0"/>
              <a:t>，这个神经网络都可以准确的检测出来。</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17</a:t>
            </a:fld>
            <a:endParaRPr lang="zh-CN" altLang="en-US"/>
          </a:p>
        </p:txBody>
      </p:sp>
    </p:spTree>
    <p:extLst>
      <p:ext uri="{BB962C8B-B14F-4D97-AF65-F5344CB8AC3E}">
        <p14:creationId xmlns:p14="http://schemas.microsoft.com/office/powerpoint/2010/main" val="1660036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1F2D8B-A121-4468-8F6B-1519C60AF4C3}" type="slidenum">
              <a:rPr lang="zh-CN" altLang="en-US" smtClean="0"/>
              <a:t>18</a:t>
            </a:fld>
            <a:endParaRPr lang="zh-CN" altLang="en-US"/>
          </a:p>
        </p:txBody>
      </p:sp>
    </p:spTree>
    <p:extLst>
      <p:ext uri="{BB962C8B-B14F-4D97-AF65-F5344CB8AC3E}">
        <p14:creationId xmlns:p14="http://schemas.microsoft.com/office/powerpoint/2010/main" val="401649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生成对抗网络是一种用对抗训练的方式来进化的生成模型，包含生成器和判别器两个部分。</a:t>
            </a:r>
            <a:endParaRPr lang="en-US" altLang="zh-CN" dirty="0"/>
          </a:p>
          <a:p>
            <a:r>
              <a:rPr lang="en-US" altLang="zh-CN" dirty="0"/>
              <a:t>2014</a:t>
            </a:r>
            <a:r>
              <a:rPr lang="zh-CN" altLang="en-US" dirty="0"/>
              <a:t>年</a:t>
            </a:r>
            <a:r>
              <a:rPr lang="en-US" altLang="zh-CN" dirty="0"/>
              <a:t>6</a:t>
            </a:r>
            <a:r>
              <a:rPr lang="zh-CN" altLang="en-US" dirty="0"/>
              <a:t>月被提出之后，首先被运用在图像领域和自然语言处理领域，在图像超分辨率重建、文本和图像的相互转化、生成看起来“自然”的图像都取得较好的成果。</a:t>
            </a:r>
            <a:endParaRPr lang="en-US" altLang="zh-CN" dirty="0"/>
          </a:p>
          <a:p>
            <a:r>
              <a:rPr lang="zh-CN" altLang="en-US" dirty="0">
                <a:effectLst/>
              </a:rPr>
              <a:t>“它为创建无监督学习模型提供了强有力的算法框架，有望帮助我们为 </a:t>
            </a:r>
            <a:r>
              <a:rPr lang="en-US" altLang="zh-CN" dirty="0">
                <a:effectLst/>
              </a:rPr>
              <a:t>AI </a:t>
            </a:r>
            <a:r>
              <a:rPr lang="zh-CN" altLang="en-US" dirty="0">
                <a:effectLst/>
              </a:rPr>
              <a:t>加入常识（</a:t>
            </a:r>
            <a:r>
              <a:rPr lang="en-US" altLang="zh-CN" dirty="0">
                <a:effectLst/>
              </a:rPr>
              <a:t>common sense</a:t>
            </a:r>
            <a:r>
              <a:rPr lang="zh-CN" altLang="en-US" dirty="0">
                <a:effectLst/>
              </a:rPr>
              <a:t>）。我们认为，沿着这条路走下去，有不小的成功机会能开发出更智慧的 </a:t>
            </a:r>
            <a:r>
              <a:rPr lang="en-US" altLang="zh-CN" dirty="0">
                <a:effectLst/>
              </a:rPr>
              <a:t>AI </a:t>
            </a:r>
            <a:r>
              <a:rPr lang="zh-CN" altLang="en-US" dirty="0">
                <a:effectLst/>
              </a:rPr>
              <a:t>。”</a:t>
            </a:r>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4</a:t>
            </a:fld>
            <a:endParaRPr lang="zh-CN" altLang="en-US"/>
          </a:p>
        </p:txBody>
      </p:sp>
    </p:spTree>
    <p:extLst>
      <p:ext uri="{BB962C8B-B14F-4D97-AF65-F5344CB8AC3E}">
        <p14:creationId xmlns:p14="http://schemas.microsoft.com/office/powerpoint/2010/main" val="365322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生成器的输入为噪声向量</a:t>
            </a:r>
            <a:r>
              <a:rPr lang="en-US" altLang="zh-CN" dirty="0"/>
              <a:t>z</a:t>
            </a:r>
            <a:r>
              <a:rPr lang="zh-CN" altLang="en-US" dirty="0"/>
              <a:t>，输出为伪造数据</a:t>
            </a:r>
            <a:r>
              <a:rPr lang="en-US" altLang="zh-CN" dirty="0"/>
              <a:t>fake data</a:t>
            </a:r>
            <a:r>
              <a:rPr lang="zh-CN" altLang="en-US" dirty="0"/>
              <a:t>，经过判别器判断之后的结果记为</a:t>
            </a:r>
            <a:r>
              <a:rPr lang="en-US" altLang="zh-CN" dirty="0"/>
              <a:t>fake</a:t>
            </a:r>
            <a:r>
              <a:rPr lang="zh-CN" altLang="en-US" dirty="0"/>
              <a:t>；记真实数据为</a:t>
            </a:r>
            <a:r>
              <a:rPr lang="en-US" altLang="zh-CN" dirty="0"/>
              <a:t>real data</a:t>
            </a:r>
            <a:r>
              <a:rPr lang="zh-CN" altLang="en-US" dirty="0"/>
              <a:t>，经过判别器判断之后的结果记为</a:t>
            </a:r>
            <a:r>
              <a:rPr lang="en-US" altLang="zh-CN" dirty="0"/>
              <a:t>real</a:t>
            </a:r>
            <a:r>
              <a:rPr lang="zh-CN" altLang="en-US" dirty="0"/>
              <a:t>。</a:t>
            </a:r>
          </a:p>
          <a:p>
            <a:r>
              <a:rPr lang="zh-CN" altLang="en-US" dirty="0"/>
              <a:t>通常清空下，将真实数据的标签记为</a:t>
            </a:r>
            <a:r>
              <a:rPr lang="en-US" altLang="zh-CN" dirty="0"/>
              <a:t>1</a:t>
            </a:r>
            <a:r>
              <a:rPr lang="zh-CN" altLang="en-US" dirty="0"/>
              <a:t>，伪造数据的标签记为</a:t>
            </a:r>
            <a:r>
              <a:rPr lang="en-US" altLang="zh-CN" dirty="0"/>
              <a:t>0</a:t>
            </a:r>
            <a:r>
              <a:rPr lang="zh-CN" altLang="en-US" dirty="0"/>
              <a:t>。</a:t>
            </a:r>
            <a:endParaRPr lang="en-US" altLang="zh-CN" dirty="0"/>
          </a:p>
          <a:p>
            <a:r>
              <a:rPr lang="zh-CN" altLang="en-US" dirty="0"/>
              <a:t>训练判别器的时候，保持生成器的参数不变化，输入</a:t>
            </a:r>
            <a:r>
              <a:rPr lang="en-US" altLang="zh-CN" dirty="0"/>
              <a:t>z</a:t>
            </a:r>
            <a:r>
              <a:rPr lang="zh-CN" altLang="en-US" dirty="0"/>
              <a:t>和</a:t>
            </a:r>
            <a:r>
              <a:rPr lang="en-US" altLang="zh-CN" dirty="0"/>
              <a:t>real data</a:t>
            </a:r>
            <a:r>
              <a:rPr lang="zh-CN" altLang="en-US" dirty="0"/>
              <a:t>，得到</a:t>
            </a:r>
            <a:r>
              <a:rPr lang="en-US" altLang="zh-CN" dirty="0"/>
              <a:t>fake</a:t>
            </a:r>
            <a:r>
              <a:rPr lang="zh-CN" altLang="en-US" dirty="0"/>
              <a:t>和</a:t>
            </a:r>
            <a:r>
              <a:rPr lang="en-US" altLang="zh-CN" dirty="0"/>
              <a:t>real</a:t>
            </a:r>
            <a:r>
              <a:rPr lang="zh-CN" altLang="en-US" dirty="0"/>
              <a:t>两组结果，分别计算</a:t>
            </a:r>
            <a:r>
              <a:rPr lang="en-US" altLang="zh-CN" dirty="0"/>
              <a:t>fake</a:t>
            </a:r>
            <a:r>
              <a:rPr lang="zh-CN" altLang="en-US" dirty="0"/>
              <a:t>和</a:t>
            </a:r>
            <a:r>
              <a:rPr lang="en-US" altLang="zh-CN" dirty="0"/>
              <a:t>0</a:t>
            </a:r>
            <a:r>
              <a:rPr lang="zh-CN" altLang="en-US" dirty="0"/>
              <a:t>的交叉熵、</a:t>
            </a:r>
            <a:r>
              <a:rPr lang="en-US" altLang="zh-CN" dirty="0"/>
              <a:t>real</a:t>
            </a:r>
            <a:r>
              <a:rPr lang="zh-CN" altLang="en-US" dirty="0"/>
              <a:t>和</a:t>
            </a:r>
            <a:r>
              <a:rPr lang="en-US" altLang="zh-CN" dirty="0"/>
              <a:t>1</a:t>
            </a:r>
            <a:r>
              <a:rPr lang="zh-CN" altLang="en-US" dirty="0"/>
              <a:t>的交叉熵，两者相加得到判别器的损失函数</a:t>
            </a:r>
            <a:r>
              <a:rPr lang="en-US" altLang="zh-CN" dirty="0" err="1"/>
              <a:t>dis_loss</a:t>
            </a:r>
            <a:r>
              <a:rPr lang="zh-CN" altLang="en-US" dirty="0"/>
              <a:t>。</a:t>
            </a:r>
            <a:endParaRPr lang="en-US" altLang="zh-CN" dirty="0"/>
          </a:p>
          <a:p>
            <a:r>
              <a:rPr lang="zh-CN" altLang="en-US" dirty="0"/>
              <a:t>训练生成器的时候，保持判别器的参数不变化，输入</a:t>
            </a:r>
            <a:r>
              <a:rPr lang="en-US" altLang="zh-CN" dirty="0"/>
              <a:t>z</a:t>
            </a:r>
            <a:r>
              <a:rPr lang="zh-CN" altLang="en-US" dirty="0"/>
              <a:t>，得到</a:t>
            </a:r>
            <a:r>
              <a:rPr lang="en-US" altLang="zh-CN" dirty="0"/>
              <a:t>fake</a:t>
            </a:r>
            <a:r>
              <a:rPr lang="zh-CN" altLang="en-US" dirty="0"/>
              <a:t>，计算</a:t>
            </a:r>
            <a:r>
              <a:rPr lang="en-US" altLang="zh-CN" dirty="0"/>
              <a:t>fake</a:t>
            </a:r>
            <a:r>
              <a:rPr lang="zh-CN" altLang="en-US" dirty="0"/>
              <a:t>和</a:t>
            </a:r>
            <a:r>
              <a:rPr lang="en-US" altLang="zh-CN" dirty="0"/>
              <a:t>1</a:t>
            </a:r>
            <a:r>
              <a:rPr lang="zh-CN" altLang="en-US" dirty="0"/>
              <a:t>的交叉熵，作为生成器的损失函数</a:t>
            </a:r>
            <a:r>
              <a:rPr lang="en-US" altLang="zh-CN" dirty="0" err="1"/>
              <a:t>gen_loss</a:t>
            </a:r>
            <a:r>
              <a:rPr lang="zh-CN" altLang="en-US" dirty="0"/>
              <a:t>。</a:t>
            </a:r>
            <a:endParaRPr lang="en-US" altLang="zh-CN" dirty="0"/>
          </a:p>
          <a:p>
            <a:r>
              <a:rPr lang="zh-CN" altLang="en-US" dirty="0"/>
              <a:t>直观上来讲，一个良好的判别器应当实现对真实数据判断为</a:t>
            </a:r>
            <a:r>
              <a:rPr lang="en-US" altLang="zh-CN" dirty="0"/>
              <a:t>1</a:t>
            </a:r>
            <a:r>
              <a:rPr lang="zh-CN" altLang="en-US" dirty="0"/>
              <a:t>，伪造数据判断为</a:t>
            </a:r>
            <a:r>
              <a:rPr lang="en-US" altLang="zh-CN" dirty="0"/>
              <a:t>0</a:t>
            </a:r>
            <a:r>
              <a:rPr lang="zh-CN" altLang="en-US" dirty="0"/>
              <a:t>；一个良好的生成器应当实现生成的数据接近真实数据，能让判别器误判为</a:t>
            </a:r>
            <a:r>
              <a:rPr lang="en-US" altLang="zh-CN" dirty="0"/>
              <a:t>1</a:t>
            </a:r>
            <a:r>
              <a:rPr lang="zh-CN" altLang="en-US" dirty="0"/>
              <a:t>，这就是对抗的过程。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5</a:t>
            </a:fld>
            <a:endParaRPr lang="zh-CN" altLang="en-US"/>
          </a:p>
        </p:txBody>
      </p:sp>
    </p:spTree>
    <p:extLst>
      <p:ext uri="{BB962C8B-B14F-4D97-AF65-F5344CB8AC3E}">
        <p14:creationId xmlns:p14="http://schemas.microsoft.com/office/powerpoint/2010/main" val="1584211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latin typeface="+mn-ea"/>
              </a:rPr>
              <a:t>单图像超分辨率：</a:t>
            </a:r>
            <a:r>
              <a:rPr lang="en-US" altLang="zh-CN" sz="1200" dirty="0">
                <a:solidFill>
                  <a:schemeClr val="bg1"/>
                </a:solidFill>
                <a:latin typeface="+mn-ea"/>
              </a:rPr>
              <a:t>SRGAN</a:t>
            </a:r>
            <a:r>
              <a:rPr lang="zh-CN" altLang="en-US" sz="1200" dirty="0">
                <a:solidFill>
                  <a:schemeClr val="bg1"/>
                </a:solidFill>
                <a:latin typeface="+mn-ea"/>
              </a:rPr>
              <a:t>效果优于传统的方法，比如</a:t>
            </a:r>
            <a:r>
              <a:rPr lang="en-US" altLang="zh-CN" sz="1200" dirty="0" err="1">
                <a:solidFill>
                  <a:schemeClr val="bg1"/>
                </a:solidFill>
                <a:latin typeface="+mn-ea"/>
              </a:rPr>
              <a:t>SRResNet</a:t>
            </a:r>
            <a:r>
              <a:rPr lang="zh-CN" altLang="en-US" sz="1200" dirty="0">
                <a:solidFill>
                  <a:schemeClr val="bg1"/>
                </a:solidFill>
                <a:latin typeface="+mn-ea"/>
              </a:rPr>
              <a:t>、</a:t>
            </a:r>
            <a:r>
              <a:rPr lang="en-US" altLang="zh-CN" sz="1200" dirty="0">
                <a:solidFill>
                  <a:schemeClr val="bg1"/>
                </a:solidFill>
                <a:latin typeface="+mn-ea"/>
              </a:rPr>
              <a:t>bicubic</a:t>
            </a:r>
            <a:r>
              <a:rPr lang="zh-CN" altLang="en-US" sz="1200" dirty="0">
                <a:solidFill>
                  <a:schemeClr val="bg1"/>
                </a:solidFill>
                <a:latin typeface="+mn-ea"/>
              </a:rPr>
              <a:t>、</a:t>
            </a:r>
            <a:r>
              <a:rPr lang="en-US" altLang="zh-CN" sz="1200" dirty="0">
                <a:solidFill>
                  <a:schemeClr val="bg1"/>
                </a:solidFill>
                <a:latin typeface="+mn-ea"/>
              </a:rPr>
              <a:t>original</a:t>
            </a:r>
            <a:r>
              <a:rPr lang="zh-CN" altLang="en-US" sz="1200" dirty="0">
                <a:solidFill>
                  <a:schemeClr val="bg1"/>
                </a:solidFill>
                <a:latin typeface="+mn-ea"/>
              </a:rPr>
              <a:t>。</a:t>
            </a:r>
          </a:p>
          <a:p>
            <a:r>
              <a:rPr lang="zh-CN" altLang="en-US" dirty="0"/>
              <a:t>交互式图像生成：</a:t>
            </a:r>
            <a:r>
              <a:rPr lang="en-US" altLang="zh-CN" dirty="0" err="1"/>
              <a:t>iGAN</a:t>
            </a:r>
            <a:r>
              <a:rPr lang="zh-CN" altLang="en-US" dirty="0"/>
              <a:t>，</a:t>
            </a:r>
            <a:r>
              <a:rPr lang="en-US" altLang="zh-CN" dirty="0"/>
              <a:t>【</a:t>
            </a:r>
            <a:r>
              <a:rPr lang="zh-CN" altLang="en-US" dirty="0">
                <a:effectLst/>
              </a:rPr>
              <a:t>将原始图像投影到低维的隐向量空间，将隐向量作为输入，利用 </a:t>
            </a:r>
            <a:r>
              <a:rPr lang="en-US" altLang="zh-CN" dirty="0">
                <a:effectLst/>
              </a:rPr>
              <a:t>GAN </a:t>
            </a:r>
            <a:r>
              <a:rPr lang="zh-CN" altLang="en-US" dirty="0">
                <a:effectLst/>
              </a:rPr>
              <a:t>重构图像，利用画笔工具对重构的图像进行修改（颜色、形状等），将等量的结构、色彩等修改应用到原始图像上。</a:t>
            </a:r>
            <a:r>
              <a:rPr lang="en-US" altLang="zh-CN" dirty="0">
                <a:effectLst/>
              </a:rPr>
              <a:t>】</a:t>
            </a:r>
          </a:p>
          <a:p>
            <a:r>
              <a:rPr lang="zh-CN" altLang="en-US" dirty="0">
                <a:effectLst/>
              </a:rPr>
              <a:t>图像语义分割、视频自动生成</a:t>
            </a:r>
            <a:endParaRPr lang="en-US" altLang="zh-CN" dirty="0">
              <a:effectLst/>
            </a:endParaRPr>
          </a:p>
          <a:p>
            <a:r>
              <a:rPr lang="zh-CN" altLang="en-US" dirty="0">
                <a:effectLst/>
              </a:rPr>
              <a:t>自然语言处理：应用到对话生成</a:t>
            </a:r>
            <a:endParaRPr lang="en-US" altLang="zh-CN" dirty="0">
              <a:effectLst/>
            </a:endParaRPr>
          </a:p>
        </p:txBody>
      </p:sp>
      <p:sp>
        <p:nvSpPr>
          <p:cNvPr id="4" name="灯片编号占位符 3"/>
          <p:cNvSpPr>
            <a:spLocks noGrp="1"/>
          </p:cNvSpPr>
          <p:nvPr>
            <p:ph type="sldNum" sz="quarter" idx="10"/>
          </p:nvPr>
        </p:nvSpPr>
        <p:spPr/>
        <p:txBody>
          <a:bodyPr/>
          <a:lstStyle/>
          <a:p>
            <a:fld id="{131F2D8B-A121-4468-8F6B-1519C60AF4C3}" type="slidenum">
              <a:rPr lang="zh-CN" altLang="en-US" smtClean="0"/>
              <a:t>6</a:t>
            </a:fld>
            <a:endParaRPr lang="zh-CN" altLang="en-US"/>
          </a:p>
        </p:txBody>
      </p:sp>
    </p:spTree>
    <p:extLst>
      <p:ext uri="{BB962C8B-B14F-4D97-AF65-F5344CB8AC3E}">
        <p14:creationId xmlns:p14="http://schemas.microsoft.com/office/powerpoint/2010/main" val="1553296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根据原始</a:t>
            </a:r>
            <a:r>
              <a:rPr lang="en-US" altLang="zh-CN" dirty="0"/>
              <a:t>GAN</a:t>
            </a:r>
            <a:r>
              <a:rPr lang="zh-CN" altLang="en-US" dirty="0"/>
              <a:t>的定义，可以得到最优判别器的形式，在最优判别器下，</a:t>
            </a:r>
            <a:r>
              <a:rPr lang="en-US" altLang="zh-CN" dirty="0" err="1"/>
              <a:t>dis_loss</a:t>
            </a:r>
            <a:r>
              <a:rPr lang="zh-CN" altLang="en-US" dirty="0"/>
              <a:t>等价于最小化真实分布和生成分布之间的</a:t>
            </a:r>
            <a:r>
              <a:rPr lang="en-US" altLang="zh-CN" dirty="0"/>
              <a:t>JS</a:t>
            </a:r>
            <a:r>
              <a:rPr lang="zh-CN" altLang="en-US" dirty="0"/>
              <a:t>散度。本来是想让两个分布尽可能的接近，但是对于两个分布没有重叠或者重叠部分可忽略（一方面，二维平面中随机取两条曲线，它们之间刚好存在重叠线段的概率为</a:t>
            </a:r>
            <a:r>
              <a:rPr lang="en-US" altLang="zh-CN" dirty="0"/>
              <a:t>0</a:t>
            </a:r>
            <a:r>
              <a:rPr lang="zh-CN" altLang="en-US" dirty="0"/>
              <a:t>；另一方面，虽然它们很大可能会存在交叉点，但是相比于两条曲线而言，交叉点比曲线低一个维度，长度（测度）为</a:t>
            </a:r>
            <a:r>
              <a:rPr lang="en-US" altLang="zh-CN" dirty="0"/>
              <a:t>0</a:t>
            </a:r>
            <a:r>
              <a:rPr lang="zh-CN" altLang="en-US" dirty="0"/>
              <a:t>，可忽略），此时</a:t>
            </a:r>
            <a:r>
              <a:rPr lang="en-US" altLang="zh-CN" dirty="0"/>
              <a:t>JS</a:t>
            </a:r>
            <a:r>
              <a:rPr lang="zh-CN" altLang="en-US" dirty="0"/>
              <a:t>散度为常数</a:t>
            </a:r>
            <a:r>
              <a:rPr lang="en-US" altLang="zh-CN" dirty="0"/>
              <a:t>log(2)</a:t>
            </a:r>
            <a:r>
              <a:rPr lang="zh-CN" altLang="en-US" dirty="0"/>
              <a:t>，意味着梯度消失，无法训练。</a:t>
            </a:r>
            <a:endParaRPr lang="en-US" altLang="zh-CN" dirty="0"/>
          </a:p>
          <a:p>
            <a:r>
              <a:rPr lang="en-US" altLang="zh-CN" dirty="0"/>
              <a:t>2.</a:t>
            </a:r>
            <a:r>
              <a:rPr lang="zh-CN" altLang="en-US" dirty="0"/>
              <a:t>传统</a:t>
            </a:r>
            <a:r>
              <a:rPr lang="en-US" altLang="zh-CN" dirty="0"/>
              <a:t>GAN</a:t>
            </a:r>
            <a:r>
              <a:rPr lang="zh-CN" altLang="en-US" dirty="0"/>
              <a:t>中，对判别器的训练使用了真实数据和伪造数据共同训练，但对生成器的训练只使用了伪造数据，意味着最小化</a:t>
            </a:r>
            <a:r>
              <a:rPr lang="en-US" altLang="zh-CN" dirty="0" err="1"/>
              <a:t>dis_loss</a:t>
            </a:r>
            <a:r>
              <a:rPr lang="zh-CN" altLang="en-US" dirty="0"/>
              <a:t>和</a:t>
            </a:r>
            <a:r>
              <a:rPr lang="en-US" altLang="zh-CN" dirty="0" err="1"/>
              <a:t>gen_loss</a:t>
            </a:r>
            <a:r>
              <a:rPr lang="zh-CN" altLang="en-US" dirty="0"/>
              <a:t>等价于即拉近两个分布的距离，又推开两个分布</a:t>
            </a:r>
            <a:r>
              <a:rPr lang="zh-CN" altLang="en-US"/>
              <a:t>的距离，此时梯度是不稳定的。网络会去选择生成一些特征简单的来保证准确性，出现多样性不足的问题。</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8</a:t>
            </a:fld>
            <a:endParaRPr lang="zh-CN" altLang="en-US"/>
          </a:p>
        </p:txBody>
      </p:sp>
    </p:spTree>
    <p:extLst>
      <p:ext uri="{BB962C8B-B14F-4D97-AF65-F5344CB8AC3E}">
        <p14:creationId xmlns:p14="http://schemas.microsoft.com/office/powerpoint/2010/main" val="1227269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Wasserstein</a:t>
            </a:r>
            <a:r>
              <a:rPr lang="zh-CN" altLang="en-US" dirty="0"/>
              <a:t>距离，假设</a:t>
            </a:r>
            <a:r>
              <a:rPr lang="en-US" altLang="zh-CN" dirty="0"/>
              <a:t>A</a:t>
            </a:r>
            <a:r>
              <a:rPr lang="zh-CN" altLang="en-US" dirty="0"/>
              <a:t>位置（真实数据分布）有一堆土，要把它挪到</a:t>
            </a:r>
            <a:r>
              <a:rPr lang="en-US" altLang="zh-CN" dirty="0"/>
              <a:t>B</a:t>
            </a:r>
            <a:r>
              <a:rPr lang="zh-CN" altLang="en-US" dirty="0"/>
              <a:t>位置（生成数据分布），</a:t>
            </a:r>
            <a:r>
              <a:rPr lang="en-US" altLang="zh-CN" dirty="0"/>
              <a:t>Wasserstein</a:t>
            </a:r>
            <a:r>
              <a:rPr lang="zh-CN" altLang="en-US" dirty="0"/>
              <a:t>距离是在最优路径规划下的最小消耗。</a:t>
            </a:r>
            <a:endParaRPr lang="en-US" altLang="zh-CN" dirty="0"/>
          </a:p>
          <a:p>
            <a:r>
              <a:rPr lang="en-US" altLang="zh-CN" dirty="0"/>
              <a:t>Wasserstein</a:t>
            </a:r>
            <a:r>
              <a:rPr lang="zh-CN" altLang="en-US" dirty="0"/>
              <a:t>距离相比</a:t>
            </a:r>
            <a:r>
              <a:rPr lang="en-US" altLang="zh-CN" dirty="0"/>
              <a:t>KL</a:t>
            </a:r>
            <a:r>
              <a:rPr lang="zh-CN" altLang="en-US" dirty="0"/>
              <a:t>散度、</a:t>
            </a:r>
            <a:r>
              <a:rPr lang="en-US" altLang="zh-CN" dirty="0"/>
              <a:t>JS</a:t>
            </a:r>
            <a:r>
              <a:rPr lang="zh-CN" altLang="en-US" dirty="0"/>
              <a:t>散度的优越性在于，即便两个分布没有重叠，</a:t>
            </a:r>
            <a:r>
              <a:rPr lang="en-US" altLang="zh-CN" dirty="0"/>
              <a:t>Wasserstein</a:t>
            </a:r>
            <a:r>
              <a:rPr lang="zh-CN" altLang="en-US" dirty="0"/>
              <a:t>距离仍然能够反映它们的远近。</a:t>
            </a:r>
            <a:r>
              <a:rPr lang="en-US" altLang="zh-CN" dirty="0"/>
              <a:t>Wasserstein</a:t>
            </a:r>
            <a:r>
              <a:rPr lang="zh-CN" altLang="en-US" dirty="0"/>
              <a:t>距离却是平滑的，可以提供有意义的梯度。</a:t>
            </a:r>
            <a:endParaRPr lang="en-US" altLang="zh-CN" dirty="0"/>
          </a:p>
          <a:p>
            <a:r>
              <a:rPr lang="zh-CN" altLang="en-US" dirty="0"/>
              <a:t>解决</a:t>
            </a:r>
            <a:r>
              <a:rPr lang="en-US" altLang="zh-CN" dirty="0"/>
              <a:t>GAN</a:t>
            </a:r>
            <a:r>
              <a:rPr lang="zh-CN" altLang="en-US" dirty="0"/>
              <a:t>训练不稳定的问题，不再需要小心平衡生成器和判别器的训练程度。</a:t>
            </a:r>
            <a:endParaRPr lang="en-US" altLang="zh-CN" dirty="0"/>
          </a:p>
          <a:p>
            <a:r>
              <a:rPr lang="zh-CN" altLang="en-US" dirty="0"/>
              <a:t>训练过程中终于有一个像交叉熵、准确率这样的数值来指示训练的进程，这个数值越小代表</a:t>
            </a:r>
            <a:r>
              <a:rPr lang="en-US" altLang="zh-CN" dirty="0"/>
              <a:t>GAN</a:t>
            </a:r>
            <a:r>
              <a:rPr lang="zh-CN" altLang="en-US" dirty="0"/>
              <a:t>训练得越好，代表生成器产生的图像质量越高。</a:t>
            </a:r>
            <a:endParaRPr lang="en-US" altLang="zh-CN" dirty="0"/>
          </a:p>
          <a:p>
            <a:r>
              <a:rPr lang="zh-CN" altLang="en-US" dirty="0"/>
              <a:t>不需要精心设计的网络架构，最简单的多层全连接网络就可以做到</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9</a:t>
            </a:fld>
            <a:endParaRPr lang="zh-CN" altLang="en-US"/>
          </a:p>
        </p:txBody>
      </p:sp>
    </p:spTree>
    <p:extLst>
      <p:ext uri="{BB962C8B-B14F-4D97-AF65-F5344CB8AC3E}">
        <p14:creationId xmlns:p14="http://schemas.microsoft.com/office/powerpoint/2010/main" val="2453286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10</a:t>
            </a:fld>
            <a:endParaRPr lang="zh-CN" altLang="en-US"/>
          </a:p>
        </p:txBody>
      </p:sp>
    </p:spTree>
    <p:extLst>
      <p:ext uri="{BB962C8B-B14F-4D97-AF65-F5344CB8AC3E}">
        <p14:creationId xmlns:p14="http://schemas.microsoft.com/office/powerpoint/2010/main" val="3071283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在实验中发现</a:t>
            </a:r>
            <a:r>
              <a:rPr lang="en-US" altLang="zh-CN" dirty="0"/>
              <a:t>Wasserstein GAN</a:t>
            </a:r>
            <a:r>
              <a:rPr lang="zh-CN" altLang="en-US" dirty="0"/>
              <a:t>仍然存在一些问题</a:t>
            </a:r>
            <a:endParaRPr lang="en-US" altLang="zh-CN" dirty="0"/>
          </a:p>
          <a:p>
            <a:r>
              <a:rPr lang="zh-CN" altLang="en-US" dirty="0"/>
              <a:t>首先是训练速度慢，在对现有的</a:t>
            </a:r>
            <a:r>
              <a:rPr lang="en-US" altLang="zh-CN" dirty="0"/>
              <a:t>GAN</a:t>
            </a:r>
            <a:r>
              <a:rPr lang="zh-CN" altLang="en-US" dirty="0"/>
              <a:t>网络施加了</a:t>
            </a:r>
            <a:r>
              <a:rPr lang="en-US" altLang="zh-CN" dirty="0"/>
              <a:t>Wasserstein GAN</a:t>
            </a:r>
            <a:r>
              <a:rPr lang="zh-CN" altLang="en-US" dirty="0"/>
              <a:t>的优化方法后，训练的速度大大降低，为了限制判别器的参数在一个范围内，对参数进行了切片操作，影响了收敛的速度；</a:t>
            </a:r>
            <a:endParaRPr lang="en-US" altLang="zh-CN" dirty="0"/>
          </a:p>
          <a:p>
            <a:r>
              <a:rPr lang="zh-CN" altLang="en-US" dirty="0"/>
              <a:t>并且，最终生成的效果和原来的</a:t>
            </a:r>
            <a:r>
              <a:rPr lang="en-US" altLang="zh-CN" dirty="0"/>
              <a:t>GAN</a:t>
            </a:r>
            <a:r>
              <a:rPr lang="zh-CN" altLang="en-US" dirty="0"/>
              <a:t>效果相差无几，切片会导致判别器的权重向两端集中，网络近乎为一个简单的二值网络，神经网络的有点之一</a:t>
            </a:r>
            <a:r>
              <a:rPr lang="en-US" altLang="zh-CN" dirty="0"/>
              <a:t>——</a:t>
            </a:r>
            <a:r>
              <a:rPr lang="zh-CN" altLang="en-US" dirty="0"/>
              <a:t>泛化能力</a:t>
            </a:r>
            <a:r>
              <a:rPr lang="en-US" altLang="zh-CN" dirty="0"/>
              <a:t>——</a:t>
            </a:r>
            <a:r>
              <a:rPr lang="zh-CN" altLang="en-US" dirty="0"/>
              <a:t>没有得到发挥；</a:t>
            </a:r>
            <a:endParaRPr lang="en-US" altLang="zh-CN" dirty="0"/>
          </a:p>
          <a:p>
            <a:r>
              <a:rPr lang="zh-CN" altLang="en-US" dirty="0"/>
              <a:t>此外，简单的全连接网络虽然能够训练，但仍然会有多样性不足的问题，网络结构简单的情况下，网络提供的参数较少，噪声向量经过生成器生成之后的可能性也就较少；</a:t>
            </a:r>
            <a:endParaRPr lang="en-US" altLang="zh-CN" dirty="0"/>
          </a:p>
          <a:p>
            <a:r>
              <a:rPr lang="zh-CN" altLang="en-US" dirty="0"/>
              <a:t>切片操作的范围如何设置，是一件需要慢慢调参的过程，范围设置的小，判别器的反向传播过程梯度会逐层的指数递减，很快的消失，范围设置的大，梯度会指数增加，随着网络的深度增加，参数的设置也会变得越来越困难；</a:t>
            </a:r>
            <a:endParaRPr lang="en-US" altLang="zh-CN" dirty="0"/>
          </a:p>
          <a:p>
            <a:r>
              <a:rPr lang="zh-CN" altLang="en-US" dirty="0"/>
              <a:t>全连接网络空间开销巨大，偏置项的数目远小于权重的数目，在不考虑偏置项的情况下，假设一张</a:t>
            </a:r>
            <a:r>
              <a:rPr lang="en-US" altLang="zh-CN" dirty="0"/>
              <a:t>256</a:t>
            </a:r>
            <a:r>
              <a:rPr lang="zh-CN" altLang="en-US" dirty="0"/>
              <a:t>*</a:t>
            </a:r>
            <a:r>
              <a:rPr lang="en-US" altLang="zh-CN" dirty="0"/>
              <a:t>256</a:t>
            </a:r>
            <a:r>
              <a:rPr lang="zh-CN" altLang="en-US" dirty="0"/>
              <a:t>的图片，上一层全连接神经元的个数是</a:t>
            </a:r>
            <a:r>
              <a:rPr lang="en-US" altLang="zh-CN" dirty="0"/>
              <a:t>16384</a:t>
            </a:r>
            <a:r>
              <a:rPr lang="zh-CN" altLang="en-US" dirty="0"/>
              <a:t>，也就是</a:t>
            </a:r>
            <a:r>
              <a:rPr lang="en-US" altLang="zh-CN" dirty="0"/>
              <a:t>128</a:t>
            </a:r>
            <a:r>
              <a:rPr lang="zh-CN" altLang="en-US" dirty="0"/>
              <a:t>*</a:t>
            </a:r>
            <a:r>
              <a:rPr lang="en-US" altLang="zh-CN" dirty="0"/>
              <a:t>128</a:t>
            </a:r>
            <a:r>
              <a:rPr lang="zh-CN" altLang="en-US" dirty="0"/>
              <a:t>，那么全连接的参数足足有</a:t>
            </a:r>
            <a:r>
              <a:rPr lang="en-US" altLang="zh-CN" dirty="0"/>
              <a:t>10</a:t>
            </a:r>
            <a:r>
              <a:rPr lang="zh-CN" altLang="en-US" dirty="0"/>
              <a:t>万多（</a:t>
            </a:r>
            <a:r>
              <a:rPr lang="en-US" altLang="zh-CN" dirty="0"/>
              <a:t>10,7374,1824</a:t>
            </a:r>
            <a:r>
              <a:rPr lang="zh-CN" altLang="en-US" dirty="0"/>
              <a:t>）。使用</a:t>
            </a:r>
            <a:r>
              <a:rPr lang="en-US" altLang="zh-CN" dirty="0"/>
              <a:t>5</a:t>
            </a:r>
            <a:r>
              <a:rPr lang="zh-CN" altLang="en-US" dirty="0"/>
              <a:t>*</a:t>
            </a:r>
            <a:r>
              <a:rPr lang="en-US" altLang="zh-CN" dirty="0"/>
              <a:t>5</a:t>
            </a:r>
            <a:r>
              <a:rPr lang="zh-CN" altLang="en-US" dirty="0"/>
              <a:t>的卷积只需要</a:t>
            </a:r>
            <a:r>
              <a:rPr lang="en-US" altLang="zh-CN" dirty="0"/>
              <a:t>25</a:t>
            </a:r>
            <a:r>
              <a:rPr lang="zh-CN" altLang="en-US" dirty="0"/>
              <a:t>个参数，即使使用</a:t>
            </a:r>
            <a:r>
              <a:rPr lang="en-US" altLang="zh-CN" dirty="0"/>
              <a:t>100</a:t>
            </a:r>
            <a:r>
              <a:rPr lang="zh-CN" altLang="en-US" dirty="0"/>
              <a:t>个卷积核，也只是</a:t>
            </a:r>
            <a:r>
              <a:rPr lang="en-US" altLang="zh-CN" dirty="0"/>
              <a:t>2500</a:t>
            </a:r>
            <a:r>
              <a:rPr lang="zh-CN" altLang="en-US" dirty="0"/>
              <a:t>个参数，是原来的</a:t>
            </a:r>
            <a:r>
              <a:rPr lang="en-US" altLang="zh-CN" dirty="0"/>
              <a:t>1/40</a:t>
            </a:r>
            <a:r>
              <a:rPr lang="zh-CN" altLang="en-US" dirty="0"/>
              <a:t>万。</a:t>
            </a:r>
            <a:endParaRPr lang="en-US" altLang="zh-CN" dirty="0"/>
          </a:p>
          <a:p>
            <a:r>
              <a:rPr lang="zh-CN" altLang="en-US" dirty="0"/>
              <a:t>此外还发现全连接的</a:t>
            </a:r>
            <a:r>
              <a:rPr lang="en-US" altLang="zh-CN" dirty="0"/>
              <a:t>Wasserstein GAN</a:t>
            </a:r>
            <a:r>
              <a:rPr lang="zh-CN" altLang="en-US" dirty="0"/>
              <a:t>生成的图像有较多的噪点，因为全连接运算是矩阵相乘的运算，稍微一个参数的过大或者过小，都会对结果产生较为明显的影响。</a:t>
            </a:r>
            <a:endParaRPr lang="en-US" altLang="zh-CN" dirty="0"/>
          </a:p>
        </p:txBody>
      </p:sp>
      <p:sp>
        <p:nvSpPr>
          <p:cNvPr id="4" name="灯片编号占位符 3"/>
          <p:cNvSpPr>
            <a:spLocks noGrp="1"/>
          </p:cNvSpPr>
          <p:nvPr>
            <p:ph type="sldNum" sz="quarter" idx="10"/>
          </p:nvPr>
        </p:nvSpPr>
        <p:spPr/>
        <p:txBody>
          <a:bodyPr/>
          <a:lstStyle/>
          <a:p>
            <a:fld id="{131F2D8B-A121-4468-8F6B-1519C60AF4C3}" type="slidenum">
              <a:rPr lang="zh-CN" altLang="en-US" smtClean="0"/>
              <a:t>12</a:t>
            </a:fld>
            <a:endParaRPr lang="zh-CN" altLang="en-US"/>
          </a:p>
        </p:txBody>
      </p:sp>
    </p:spTree>
    <p:extLst>
      <p:ext uri="{BB962C8B-B14F-4D97-AF65-F5344CB8AC3E}">
        <p14:creationId xmlns:p14="http://schemas.microsoft.com/office/powerpoint/2010/main" val="4279285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受限于实验限制，首先要解决的是空间占用的问题，卷积神经网络的一大优势为空间开销小，因此在生成器中，我加入了反卷积替代全连接去扩充数据，（反卷积是卷积的反向传播过程，）在判别器中，使用卷积来提取特征，因为卷积的另一大优势是“关注局部”，我们在看东西的时候，一小块区域就是一个特征，这个特征与距离它较远的区域关系不密切，比如在看到眼睛的时候，不会去关心手的动作。通常在设计网络时，会先去设计一个能够较好的提取图像特征的网络，然后再去把网络反过来，作为生成网络。直观的来看，一个能良好识别的网络必然能良好的捕捉图像特征，反过来生成的数据也会接近真实的特征。</a:t>
            </a:r>
            <a:endParaRPr lang="en-US" altLang="zh-CN" dirty="0"/>
          </a:p>
          <a:p>
            <a:r>
              <a:rPr lang="zh-CN" altLang="en-US" dirty="0"/>
              <a:t>其次，图像的数值为</a:t>
            </a:r>
            <a:r>
              <a:rPr lang="en-US" altLang="zh-CN" dirty="0"/>
              <a:t>[0,1]</a:t>
            </a:r>
            <a:r>
              <a:rPr lang="zh-CN" altLang="en-US" dirty="0"/>
              <a:t>之间，那么生成器最后一层使用</a:t>
            </a:r>
            <a:r>
              <a:rPr lang="en-US" altLang="zh-CN" dirty="0"/>
              <a:t>sigmoid</a:t>
            </a:r>
            <a:r>
              <a:rPr lang="zh-CN" altLang="en-US" dirty="0"/>
              <a:t>进行激活，即可得到</a:t>
            </a:r>
            <a:r>
              <a:rPr lang="en-US" altLang="zh-CN" dirty="0"/>
              <a:t>[0,1]</a:t>
            </a:r>
            <a:r>
              <a:rPr lang="zh-CN" altLang="en-US" dirty="0"/>
              <a:t>之间的数据。</a:t>
            </a:r>
            <a:endParaRPr lang="en-US" altLang="zh-CN" dirty="0"/>
          </a:p>
          <a:p>
            <a:r>
              <a:rPr lang="zh-CN" altLang="en-US" dirty="0"/>
              <a:t>原来的</a:t>
            </a:r>
            <a:r>
              <a:rPr lang="en-US" altLang="zh-CN" dirty="0"/>
              <a:t>Wasserstein GAN</a:t>
            </a:r>
            <a:r>
              <a:rPr lang="zh-CN" altLang="en-US" dirty="0"/>
              <a:t>做的切片不太合理，我的改进方案为：对于判别器，只对全连接层的权重做</a:t>
            </a:r>
            <a:r>
              <a:rPr lang="en-US" altLang="zh-CN" dirty="0"/>
              <a:t>clip</a:t>
            </a:r>
            <a:r>
              <a:rPr lang="zh-CN" altLang="en-US" dirty="0"/>
              <a:t>，卷积和偏置项不做</a:t>
            </a:r>
            <a:r>
              <a:rPr lang="en-US" altLang="zh-CN" dirty="0"/>
              <a:t>clip</a:t>
            </a:r>
            <a:r>
              <a:rPr lang="zh-CN" altLang="en-US" dirty="0"/>
              <a:t>，以此减少</a:t>
            </a:r>
            <a:r>
              <a:rPr lang="en-US" altLang="zh-CN" dirty="0"/>
              <a:t>clip</a:t>
            </a:r>
            <a:r>
              <a:rPr lang="zh-CN" altLang="en-US" dirty="0"/>
              <a:t>带来的影响，对于生成器，对数据扩充的网络层的权重，即全连接层和反卷积层的权重进行</a:t>
            </a:r>
            <a:r>
              <a:rPr lang="en-US" altLang="zh-CN" dirty="0"/>
              <a:t>clip</a:t>
            </a:r>
            <a:r>
              <a:rPr lang="zh-CN" altLang="en-US" dirty="0"/>
              <a:t>，以此限制生成器生成的数据范围，使判别器网络的泛化能力不至于损失太多。</a:t>
            </a:r>
            <a:endParaRPr lang="en-US" altLang="zh-CN" dirty="0"/>
          </a:p>
          <a:p>
            <a:r>
              <a:rPr lang="zh-CN" altLang="en-US" dirty="0"/>
              <a:t>原来的</a:t>
            </a:r>
            <a:r>
              <a:rPr lang="en-US" altLang="zh-CN" dirty="0"/>
              <a:t>Wasserstein GAN</a:t>
            </a:r>
            <a:r>
              <a:rPr lang="zh-CN" altLang="en-US" dirty="0"/>
              <a:t>，是训练多次判别器，再训练一次生成器，目的是使数据分布趋近</a:t>
            </a:r>
            <a:r>
              <a:rPr lang="en-US" altLang="zh-CN" dirty="0"/>
              <a:t>Wasserstein</a:t>
            </a:r>
            <a:r>
              <a:rPr lang="zh-CN" altLang="en-US" dirty="0"/>
              <a:t>距离，增加生成器的</a:t>
            </a:r>
            <a:r>
              <a:rPr lang="en-US" altLang="zh-CN" dirty="0"/>
              <a:t>clip</a:t>
            </a:r>
            <a:r>
              <a:rPr lang="zh-CN" altLang="en-US" dirty="0"/>
              <a:t>之后，就不足以这样做了，可以更多的训练生成器，提升训练的速度。</a:t>
            </a:r>
          </a:p>
        </p:txBody>
      </p:sp>
      <p:sp>
        <p:nvSpPr>
          <p:cNvPr id="4" name="灯片编号占位符 3"/>
          <p:cNvSpPr>
            <a:spLocks noGrp="1"/>
          </p:cNvSpPr>
          <p:nvPr>
            <p:ph type="sldNum" sz="quarter" idx="10"/>
          </p:nvPr>
        </p:nvSpPr>
        <p:spPr/>
        <p:txBody>
          <a:bodyPr/>
          <a:lstStyle/>
          <a:p>
            <a:fld id="{131F2D8B-A121-4468-8F6B-1519C60AF4C3}" type="slidenum">
              <a:rPr lang="zh-CN" altLang="en-US" smtClean="0"/>
              <a:t>13</a:t>
            </a:fld>
            <a:endParaRPr lang="zh-CN" altLang="en-US"/>
          </a:p>
        </p:txBody>
      </p:sp>
    </p:spTree>
    <p:extLst>
      <p:ext uri="{BB962C8B-B14F-4D97-AF65-F5344CB8AC3E}">
        <p14:creationId xmlns:p14="http://schemas.microsoft.com/office/powerpoint/2010/main" val="3350449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3" name="文本占位符 6"/>
          <p:cNvSpPr>
            <a:spLocks noGrp="1"/>
          </p:cNvSpPr>
          <p:nvPr>
            <p:ph type="body" sz="quarter" idx="13"/>
          </p:nvPr>
        </p:nvSpPr>
        <p:spPr>
          <a:xfrm>
            <a:off x="2915215" y="2128078"/>
            <a:ext cx="8084655" cy="1041761"/>
          </a:xfrm>
          <a:prstGeom prst="rect">
            <a:avLst/>
          </a:prstGeom>
        </p:spPr>
        <p:txBody>
          <a:bodyPr anchor="t"/>
          <a:lstStyle>
            <a:lvl1pPr marL="0" indent="0" algn="l">
              <a:lnSpc>
                <a:spcPct val="100000"/>
              </a:lnSpc>
              <a:buNone/>
              <a:defRPr sz="5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9" name="组 8"/>
          <p:cNvGrpSpPr/>
          <p:nvPr userDrawn="1"/>
        </p:nvGrpSpPr>
        <p:grpSpPr>
          <a:xfrm rot="18636342">
            <a:off x="-4842312" y="-4768555"/>
            <a:ext cx="9526783" cy="8018067"/>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0" name="文本占位符 6"/>
          <p:cNvSpPr>
            <a:spLocks noGrp="1"/>
          </p:cNvSpPr>
          <p:nvPr>
            <p:ph type="body" sz="quarter" idx="14"/>
          </p:nvPr>
        </p:nvSpPr>
        <p:spPr>
          <a:xfrm>
            <a:off x="2915215" y="3169838"/>
            <a:ext cx="8084655" cy="588643"/>
          </a:xfrm>
          <a:prstGeom prst="rect">
            <a:avLst/>
          </a:prstGeom>
        </p:spPr>
        <p:txBody>
          <a:bodyPr anchor="t"/>
          <a:lstStyle>
            <a:lvl1pPr marL="0" indent="0" algn="l">
              <a:lnSpc>
                <a:spcPct val="100000"/>
              </a:lnSpc>
              <a:buNone/>
              <a:defRPr sz="2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11" name="组 10"/>
          <p:cNvGrpSpPr/>
          <p:nvPr userDrawn="1"/>
        </p:nvGrpSpPr>
        <p:grpSpPr>
          <a:xfrm rot="18636342">
            <a:off x="7423538" y="5313871"/>
            <a:ext cx="9526783" cy="8018067"/>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4" name="文本占位符 6"/>
          <p:cNvSpPr>
            <a:spLocks noGrp="1"/>
          </p:cNvSpPr>
          <p:nvPr>
            <p:ph type="body" sz="quarter" idx="15"/>
          </p:nvPr>
        </p:nvSpPr>
        <p:spPr>
          <a:xfrm>
            <a:off x="2915215" y="4033470"/>
            <a:ext cx="8084655" cy="588643"/>
          </a:xfrm>
          <a:prstGeom prst="rect">
            <a:avLst/>
          </a:prstGeom>
        </p:spPr>
        <p:txBody>
          <a:bodyPr anchor="t"/>
          <a:lstStyle>
            <a:lvl1pPr marL="285744" indent="-285744" algn="l">
              <a:lnSpc>
                <a:spcPct val="100000"/>
              </a:lnSpc>
              <a:buFont typeface="Arial" charset="0"/>
              <a:buChar char="•"/>
              <a:defRPr sz="1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9930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6" name="组 5"/>
          <p:cNvGrpSpPr/>
          <p:nvPr userDrawn="1"/>
        </p:nvGrpSpPr>
        <p:grpSpPr>
          <a:xfrm rot="17100000" flipH="1">
            <a:off x="1415669" y="-1088260"/>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0"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70833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3" name="椭圆 1"/>
          <p:cNvSpPr/>
          <p:nvPr userDrawn="1"/>
        </p:nvSpPr>
        <p:spPr>
          <a:xfrm rot="19800000">
            <a:off x="5067771"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5" name="椭圆 1"/>
          <p:cNvSpPr/>
          <p:nvPr userDrawn="1"/>
        </p:nvSpPr>
        <p:spPr>
          <a:xfrm rot="17526771">
            <a:off x="5527537" y="-479970"/>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87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4" name="组 3"/>
          <p:cNvGrpSpPr/>
          <p:nvPr userDrawn="1"/>
        </p:nvGrpSpPr>
        <p:grpSpPr>
          <a:xfrm rot="21247073">
            <a:off x="-1761890"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7"/>
          <p:cNvSpPr>
            <a:spLocks noGrp="1"/>
          </p:cNvSpPr>
          <p:nvPr>
            <p:ph type="body" sz="quarter" idx="10" hasCustomPrompt="1"/>
          </p:nvPr>
        </p:nvSpPr>
        <p:spPr>
          <a:xfrm>
            <a:off x="6607143" y="258237"/>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36616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1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753779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4"/>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4"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874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107484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214790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59515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4" name="组 3"/>
          <p:cNvGrpSpPr/>
          <p:nvPr userDrawn="1"/>
        </p:nvGrpSpPr>
        <p:grpSpPr>
          <a:xfrm rot="21247073">
            <a:off x="-1761890"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7"/>
          <p:cNvSpPr>
            <a:spLocks noGrp="1"/>
          </p:cNvSpPr>
          <p:nvPr>
            <p:ph type="body" sz="quarter" idx="10" hasCustomPrompt="1"/>
          </p:nvPr>
        </p:nvSpPr>
        <p:spPr>
          <a:xfrm>
            <a:off x="6607143" y="258237"/>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59593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9" y="1693799"/>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082849" y="3093408"/>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086210" y="4493017"/>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3"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67048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3" name="椭圆 1"/>
          <p:cNvSpPr/>
          <p:nvPr userDrawn="1"/>
        </p:nvSpPr>
        <p:spPr>
          <a:xfrm rot="19800000">
            <a:off x="5067771"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5" name="椭圆 1"/>
          <p:cNvSpPr/>
          <p:nvPr userDrawn="1"/>
        </p:nvSpPr>
        <p:spPr>
          <a:xfrm rot="17526771">
            <a:off x="5527537" y="-479970"/>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8"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35317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91" y="258237"/>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32"/>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sz="1800"/>
          </a:p>
        </p:txBody>
      </p:sp>
    </p:spTree>
    <p:extLst>
      <p:ext uri="{BB962C8B-B14F-4D97-AF65-F5344CB8AC3E}">
        <p14:creationId xmlns:p14="http://schemas.microsoft.com/office/powerpoint/2010/main" val="198871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683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4" y="759873"/>
            <a:ext cx="646331" cy="369332"/>
          </a:xfrm>
          <a:prstGeom prst="rect">
            <a:avLst/>
          </a:prstGeom>
        </p:spPr>
        <p:txBody>
          <a:bodyPr wrap="none">
            <a:spAutoFit/>
          </a:bodyPr>
          <a:lstStyle/>
          <a:p>
            <a:pPr marL="0" marR="0" lvl="0" indent="0" defTabSz="60957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92" y="759875"/>
            <a:ext cx="1402001" cy="3453253"/>
          </a:xfrm>
          <a:prstGeom prst="rect">
            <a:avLst/>
          </a:prstGeom>
        </p:spPr>
        <p:txBody>
          <a:bodyPr wrap="square">
            <a:spAutoFit/>
          </a:bodyPr>
          <a:lstStyle/>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3" y="759876"/>
            <a:ext cx="7074345" cy="4239879"/>
          </a:xfrm>
          <a:prstGeom prst="rect">
            <a:avLst/>
          </a:prstGeom>
        </p:spPr>
        <p:txBody>
          <a:bodyPr wrap="square">
            <a:spAutoFit/>
          </a:bodyPr>
          <a:lstStyle/>
          <a:p>
            <a:pPr marL="0" marR="0" lvl="0" indent="0" defTabSz="914377"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7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70"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6" y="182449"/>
            <a:ext cx="777777" cy="246221"/>
          </a:xfrm>
          <a:prstGeom prst="rect">
            <a:avLst/>
          </a:prstGeom>
        </p:spPr>
        <p:txBody>
          <a:bodyPr wrap="none">
            <a:spAutoFit/>
          </a:bodyPr>
          <a:lstStyle/>
          <a:p>
            <a:pPr marL="0" marR="0" lvl="0" indent="0" defTabSz="609570"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70"/>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6" y="182449"/>
            <a:ext cx="777777" cy="246221"/>
          </a:xfrm>
          <a:prstGeom prst="rect">
            <a:avLst/>
          </a:prstGeom>
        </p:spPr>
        <p:txBody>
          <a:bodyPr wrap="none">
            <a:spAutoFit/>
          </a:bodyPr>
          <a:lstStyle/>
          <a:p>
            <a:pPr defTabSz="609570"/>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051757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8" y="4458725"/>
            <a:ext cx="3296095" cy="297454"/>
          </a:xfrm>
          <a:prstGeom prst="rect">
            <a:avLst/>
          </a:prstGeom>
          <a:noFill/>
        </p:spPr>
        <p:txBody>
          <a:bodyPr wrap="none" rtlCol="0">
            <a:spAutoFit/>
          </a:bodyPr>
          <a:lstStyle/>
          <a:p>
            <a:pPr marL="0" marR="0" lvl="0" indent="0" algn="ctr" defTabSz="609570"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4" y="153768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5"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4" y="258045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5"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3" name="文本占位符 6"/>
          <p:cNvSpPr>
            <a:spLocks noGrp="1"/>
          </p:cNvSpPr>
          <p:nvPr>
            <p:ph type="body" sz="quarter" idx="19" hasCustomPrompt="1"/>
          </p:nvPr>
        </p:nvSpPr>
        <p:spPr>
          <a:xfrm>
            <a:off x="7213361" y="362322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5"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1" hasCustomPrompt="1"/>
          </p:nvPr>
        </p:nvSpPr>
        <p:spPr>
          <a:xfrm>
            <a:off x="7213361" y="4665992"/>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5"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71950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4" y="1203145"/>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5"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4" y="2112101"/>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5"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4" y="3021057"/>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5"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4" y="3930013"/>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5"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3" name="文本占位符 6"/>
          <p:cNvSpPr>
            <a:spLocks noGrp="1"/>
          </p:cNvSpPr>
          <p:nvPr>
            <p:ph type="body" sz="quarter" idx="23" hasCustomPrompt="1"/>
          </p:nvPr>
        </p:nvSpPr>
        <p:spPr>
          <a:xfrm>
            <a:off x="7219024" y="4838969"/>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5"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95911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7" name="文本占位符 6"/>
          <p:cNvSpPr>
            <a:spLocks noGrp="1"/>
          </p:cNvSpPr>
          <p:nvPr>
            <p:ph type="body" sz="quarter" idx="13" hasCustomPrompt="1"/>
          </p:nvPr>
        </p:nvSpPr>
        <p:spPr>
          <a:xfrm>
            <a:off x="1604397" y="2011120"/>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4" y="779399"/>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5"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4" y="1688355"/>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5"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4" y="2597311"/>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5"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4" y="3506267"/>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5"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3" hasCustomPrompt="1"/>
          </p:nvPr>
        </p:nvSpPr>
        <p:spPr>
          <a:xfrm>
            <a:off x="7219024" y="4417945"/>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5"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5" name="文本占位符 6"/>
          <p:cNvSpPr>
            <a:spLocks noGrp="1"/>
          </p:cNvSpPr>
          <p:nvPr>
            <p:ph type="body" sz="quarter" idx="25" hasCustomPrompt="1"/>
          </p:nvPr>
        </p:nvSpPr>
        <p:spPr>
          <a:xfrm>
            <a:off x="7219024" y="5326901"/>
            <a:ext cx="932643"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5"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744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24741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18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576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grpSp>
        <p:nvGrpSpPr>
          <p:cNvPr id="7" name="组 6"/>
          <p:cNvGrpSpPr/>
          <p:nvPr userDrawn="1"/>
        </p:nvGrpSpPr>
        <p:grpSpPr>
          <a:xfrm>
            <a:off x="1955281" y="-1803666"/>
            <a:ext cx="7870891"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sz="1800"/>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8" y="3033133"/>
            <a:ext cx="4742987" cy="825190"/>
          </a:xfrm>
          <a:prstGeom prst="rect">
            <a:avLst/>
          </a:prstGeom>
        </p:spPr>
        <p:txBody>
          <a:bodyPr anchor="t"/>
          <a:lstStyle>
            <a:lvl1pPr marL="0" indent="0" algn="ctr">
              <a:lnSpc>
                <a:spcPct val="100000"/>
              </a:lnSpc>
              <a:buNone/>
              <a:defRPr sz="4000" b="0">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204801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3" r:id="rId3"/>
    <p:sldLayoutId id="2147483694" r:id="rId4"/>
    <p:sldLayoutId id="2147483695" r:id="rId5"/>
    <p:sldLayoutId id="2147483696" r:id="rId6"/>
    <p:sldLayoutId id="2147483688" r:id="rId7"/>
    <p:sldLayoutId id="2147483697" r:id="rId8"/>
    <p:sldLayoutId id="2147483700" r:id="rId9"/>
    <p:sldLayoutId id="2147483701" r:id="rId10"/>
    <p:sldLayoutId id="2147483689" r:id="rId11"/>
    <p:sldLayoutId id="2147483687" r:id="rId12"/>
    <p:sldLayoutId id="2147483698" r:id="rId13"/>
    <p:sldLayoutId id="2147483699" r:id="rId14"/>
    <p:sldLayoutId id="2147483686" r:id="rId15"/>
    <p:sldLayoutId id="2147483690" r:id="rId16"/>
    <p:sldLayoutId id="2147483691" r:id="rId17"/>
    <p:sldLayoutId id="2147483692" r:id="rId18"/>
    <p:sldLayoutId id="2147483702" r:id="rId19"/>
    <p:sldLayoutId id="2147483703" r:id="rId20"/>
    <p:sldLayoutId id="2147483704" r:id="rId21"/>
    <p:sldLayoutId id="2147483685" r:id="rId2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image" Target="../media/image1.tiff"/><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image" Target="../media/image1.tiff"/><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office.msn.com.cn/" TargetMode="Externa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office.msn.com.cn/" TargetMode="Externa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office.msn.com.cn/" TargetMode="Externa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office.msn.com.cn/" TargetMode="Externa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office.msn.com.cn/"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毕业设计答辩</a:t>
            </a:r>
          </a:p>
        </p:txBody>
      </p:sp>
      <p:sp>
        <p:nvSpPr>
          <p:cNvPr id="3" name="文本占位符 2"/>
          <p:cNvSpPr>
            <a:spLocks noGrp="1"/>
          </p:cNvSpPr>
          <p:nvPr>
            <p:ph type="body" sz="quarter" idx="14"/>
          </p:nvPr>
        </p:nvSpPr>
        <p:spPr>
          <a:xfrm>
            <a:off x="2915215" y="3169838"/>
            <a:ext cx="8084655" cy="828230"/>
          </a:xfrm>
        </p:spPr>
        <p:txBody>
          <a:bodyPr/>
          <a:lstStyle/>
          <a:p>
            <a:r>
              <a:rPr kumimoji="1" lang="zh-CN" altLang="en-US" dirty="0"/>
              <a:t>深度卷积生成对抗网络优化</a:t>
            </a:r>
            <a:endParaRPr kumimoji="1" lang="en-US" altLang="zh-CN" dirty="0"/>
          </a:p>
          <a:p>
            <a:pPr>
              <a:lnSpc>
                <a:spcPts val="1200"/>
              </a:lnSpc>
            </a:pPr>
            <a:r>
              <a:rPr kumimoji="1" lang="en-US" altLang="zh-CN" sz="1600" dirty="0"/>
              <a:t>The Optimization of Deep Convolutional Generative Adversarial Networks</a:t>
            </a:r>
            <a:endParaRPr kumimoji="1" lang="zh-CN" altLang="en-US" sz="1600" dirty="0"/>
          </a:p>
        </p:txBody>
      </p:sp>
      <p:sp>
        <p:nvSpPr>
          <p:cNvPr id="4" name="文本占位符 3"/>
          <p:cNvSpPr>
            <a:spLocks noGrp="1"/>
          </p:cNvSpPr>
          <p:nvPr>
            <p:ph type="body" sz="quarter" idx="15"/>
          </p:nvPr>
        </p:nvSpPr>
        <p:spPr>
          <a:xfrm>
            <a:off x="2915214" y="3998068"/>
            <a:ext cx="8084655" cy="1386027"/>
          </a:xfrm>
        </p:spPr>
        <p:txBody>
          <a:bodyPr/>
          <a:lstStyle/>
          <a:p>
            <a:r>
              <a:rPr kumimoji="1" lang="zh-CN" altLang="en-US" dirty="0"/>
              <a:t>答辩人：王悦</a:t>
            </a:r>
            <a:endParaRPr kumimoji="1" lang="en-US" altLang="zh-CN" dirty="0"/>
          </a:p>
          <a:p>
            <a:r>
              <a:rPr kumimoji="1" lang="zh-CN" altLang="en-US" dirty="0"/>
              <a:t>学号：</a:t>
            </a:r>
            <a:r>
              <a:rPr kumimoji="1" lang="en-US" altLang="zh-CN" dirty="0"/>
              <a:t>PB13011058</a:t>
            </a:r>
            <a:endParaRPr kumimoji="1" lang="zh-CN" altLang="en-US" dirty="0"/>
          </a:p>
          <a:p>
            <a:r>
              <a:rPr kumimoji="1" lang="zh-CN" altLang="en-US" dirty="0"/>
              <a:t>指导老师：张信明 教授</a:t>
            </a:r>
          </a:p>
          <a:p>
            <a:r>
              <a:rPr kumimoji="1" lang="zh-CN" altLang="en-US" dirty="0"/>
              <a:t>院系：</a:t>
            </a:r>
            <a:r>
              <a:rPr kumimoji="1" lang="zh-CN" altLang="en-US" sz="1400" dirty="0"/>
              <a:t>计算机科学与技术</a:t>
            </a:r>
            <a:r>
              <a:rPr kumimoji="1" lang="zh-CN" altLang="en-US" dirty="0"/>
              <a:t>学院</a:t>
            </a:r>
            <a:endParaRPr kumimoji="1" lang="zh-CN" altLang="en-US" sz="1400" dirty="0"/>
          </a:p>
        </p:txBody>
      </p:sp>
      <p:grpSp>
        <p:nvGrpSpPr>
          <p:cNvPr id="12" name="组合 11"/>
          <p:cNvGrpSpPr/>
          <p:nvPr/>
        </p:nvGrpSpPr>
        <p:grpSpPr>
          <a:xfrm>
            <a:off x="9753635" y="79478"/>
            <a:ext cx="2316884" cy="376764"/>
            <a:chOff x="2354095" y="70708"/>
            <a:chExt cx="9142492" cy="1486722"/>
          </a:xfrm>
        </p:grpSpPr>
        <p:pic>
          <p:nvPicPr>
            <p:cNvPr id="8" name="图片 7"/>
            <p:cNvPicPr>
              <a:picLocks noChangeAspect="1"/>
            </p:cNvPicPr>
            <p:nvPr/>
          </p:nvPicPr>
          <p:blipFill>
            <a:blip r:embed="rId2"/>
            <a:stretch>
              <a:fillRect/>
            </a:stretch>
          </p:blipFill>
          <p:spPr>
            <a:xfrm>
              <a:off x="3840816" y="304799"/>
              <a:ext cx="7655771" cy="1018541"/>
            </a:xfrm>
            <a:prstGeom prst="rect">
              <a:avLst/>
            </a:prstGeom>
          </p:spPr>
        </p:pic>
        <p:pic>
          <p:nvPicPr>
            <p:cNvPr id="11" name="图片 10"/>
            <p:cNvPicPr>
              <a:picLocks noChangeAspect="1"/>
            </p:cNvPicPr>
            <p:nvPr/>
          </p:nvPicPr>
          <p:blipFill>
            <a:blip r:embed="rId3"/>
            <a:stretch>
              <a:fillRect/>
            </a:stretch>
          </p:blipFill>
          <p:spPr>
            <a:xfrm>
              <a:off x="2354095" y="70708"/>
              <a:ext cx="1486722" cy="1486722"/>
            </a:xfrm>
            <a:prstGeom prst="rect">
              <a:avLst/>
            </a:prstGeom>
          </p:spPr>
        </p:pic>
      </p:grpSp>
    </p:spTree>
    <p:extLst>
      <p:ext uri="{BB962C8B-B14F-4D97-AF65-F5344CB8AC3E}">
        <p14:creationId xmlns:p14="http://schemas.microsoft.com/office/powerpoint/2010/main" val="6377600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Wasserstein GAN</a:t>
            </a:r>
            <a:r>
              <a:rPr lang="zh-CN" altLang="en-US" dirty="0"/>
              <a:t>实现方式</a:t>
            </a:r>
          </a:p>
        </p:txBody>
      </p:sp>
      <p:grpSp>
        <p:nvGrpSpPr>
          <p:cNvPr id="4" name="组合 3"/>
          <p:cNvGrpSpPr/>
          <p:nvPr/>
        </p:nvGrpSpPr>
        <p:grpSpPr>
          <a:xfrm>
            <a:off x="999702" y="1504762"/>
            <a:ext cx="826145" cy="892552"/>
            <a:chOff x="7000452" y="1759156"/>
            <a:chExt cx="826145" cy="892552"/>
          </a:xfrm>
        </p:grpSpPr>
        <p:sp>
          <p:nvSpPr>
            <p:cNvPr id="5" name="矩形 4"/>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7000452" y="1759156"/>
              <a:ext cx="816249" cy="89255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01</a:t>
              </a:r>
            </a:p>
          </p:txBody>
        </p:sp>
      </p:grpSp>
      <p:sp>
        <p:nvSpPr>
          <p:cNvPr id="7" name="矩形 6"/>
          <p:cNvSpPr/>
          <p:nvPr/>
        </p:nvSpPr>
        <p:spPr>
          <a:xfrm>
            <a:off x="2203644" y="1554308"/>
            <a:ext cx="6319870" cy="453457"/>
          </a:xfrm>
          <a:prstGeom prst="rect">
            <a:avLst/>
          </a:prstGeom>
        </p:spPr>
        <p:txBody>
          <a:bodyPr wrap="square">
            <a:spAutoFit/>
          </a:bodyPr>
          <a:lstStyle/>
          <a:p>
            <a:pPr lvl="0">
              <a:lnSpc>
                <a:spcPct val="130000"/>
              </a:lnSpc>
            </a:pPr>
            <a:r>
              <a:rPr lang="zh-CN" altLang="en-US" sz="2000" b="1" dirty="0">
                <a:solidFill>
                  <a:srgbClr val="4355BE"/>
                </a:solidFill>
              </a:rPr>
              <a:t>判别器最后一层去掉</a:t>
            </a:r>
            <a:r>
              <a:rPr lang="en-US" altLang="zh-CN" sz="2000" b="1" dirty="0">
                <a:solidFill>
                  <a:srgbClr val="4355BE"/>
                </a:solidFill>
              </a:rPr>
              <a:t>sigmoid</a:t>
            </a:r>
            <a:endParaRPr lang="en-US" altLang="zh-CN" sz="2000" b="1" dirty="0">
              <a:solidFill>
                <a:schemeClr val="accent2">
                  <a:lumMod val="75000"/>
                </a:schemeClr>
              </a:solidFill>
            </a:endParaRPr>
          </a:p>
        </p:txBody>
      </p:sp>
      <p:grpSp>
        <p:nvGrpSpPr>
          <p:cNvPr id="20" name="组合 19"/>
          <p:cNvGrpSpPr/>
          <p:nvPr/>
        </p:nvGrpSpPr>
        <p:grpSpPr>
          <a:xfrm>
            <a:off x="965412" y="2724140"/>
            <a:ext cx="826145" cy="814582"/>
            <a:chOff x="7000452" y="1759156"/>
            <a:chExt cx="826145" cy="814582"/>
          </a:xfrm>
        </p:grpSpPr>
        <p:sp>
          <p:nvSpPr>
            <p:cNvPr id="21" name="矩形 20"/>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02</a:t>
              </a:r>
            </a:p>
          </p:txBody>
        </p:sp>
      </p:grpSp>
      <p:sp>
        <p:nvSpPr>
          <p:cNvPr id="23" name="矩形 22"/>
          <p:cNvSpPr/>
          <p:nvPr/>
        </p:nvSpPr>
        <p:spPr>
          <a:xfrm>
            <a:off x="2169354" y="2766043"/>
            <a:ext cx="6319870" cy="45345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生成器和判别器的损失函数不取</a:t>
            </a:r>
            <a:r>
              <a:rPr lang="en-US" altLang="zh-CN" sz="2000" b="1" dirty="0">
                <a:solidFill>
                  <a:schemeClr val="accent2">
                    <a:lumMod val="75000"/>
                  </a:schemeClr>
                </a:solidFill>
              </a:rPr>
              <a:t>log</a:t>
            </a:r>
          </a:p>
        </p:txBody>
      </p:sp>
      <p:grpSp>
        <p:nvGrpSpPr>
          <p:cNvPr id="24" name="组合 23"/>
          <p:cNvGrpSpPr/>
          <p:nvPr/>
        </p:nvGrpSpPr>
        <p:grpSpPr>
          <a:xfrm>
            <a:off x="965412" y="4128438"/>
            <a:ext cx="826145" cy="814582"/>
            <a:chOff x="7000452" y="1759156"/>
            <a:chExt cx="826145" cy="814582"/>
          </a:xfrm>
        </p:grpSpPr>
        <p:sp>
          <p:nvSpPr>
            <p:cNvPr id="25" name="矩形 24"/>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03</a:t>
              </a:r>
            </a:p>
          </p:txBody>
        </p:sp>
      </p:grpSp>
      <p:sp>
        <p:nvSpPr>
          <p:cNvPr id="27" name="矩形 26"/>
          <p:cNvSpPr/>
          <p:nvPr/>
        </p:nvSpPr>
        <p:spPr>
          <a:xfrm>
            <a:off x="2169354" y="4174161"/>
            <a:ext cx="6319870" cy="85356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每次更新判别器的参数之后把它们的绝对值截断到不超过一个固定常数</a:t>
            </a:r>
            <a:r>
              <a:rPr lang="en-US" altLang="zh-CN" sz="2000" b="1" dirty="0">
                <a:solidFill>
                  <a:schemeClr val="accent2">
                    <a:lumMod val="75000"/>
                  </a:schemeClr>
                </a:solidFill>
              </a:rPr>
              <a:t>c</a:t>
            </a:r>
          </a:p>
        </p:txBody>
      </p:sp>
      <p:grpSp>
        <p:nvGrpSpPr>
          <p:cNvPr id="28" name="组合 27"/>
          <p:cNvGrpSpPr/>
          <p:nvPr/>
        </p:nvGrpSpPr>
        <p:grpSpPr>
          <a:xfrm>
            <a:off x="965412" y="5532736"/>
            <a:ext cx="826145" cy="814582"/>
            <a:chOff x="7000452" y="1759156"/>
            <a:chExt cx="826145" cy="814582"/>
          </a:xfrm>
        </p:grpSpPr>
        <p:sp>
          <p:nvSpPr>
            <p:cNvPr id="29" name="矩形 28"/>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04</a:t>
              </a:r>
            </a:p>
          </p:txBody>
        </p:sp>
      </p:grpSp>
      <p:sp>
        <p:nvSpPr>
          <p:cNvPr id="31" name="矩形 30"/>
          <p:cNvSpPr/>
          <p:nvPr/>
        </p:nvSpPr>
        <p:spPr>
          <a:xfrm>
            <a:off x="2169354" y="5578459"/>
            <a:ext cx="6319870" cy="85356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不要用基于动量的优化算法（包括</a:t>
            </a:r>
            <a:r>
              <a:rPr lang="en-US" altLang="zh-CN" sz="2000" b="1" dirty="0">
                <a:solidFill>
                  <a:schemeClr val="accent2">
                    <a:lumMod val="75000"/>
                  </a:schemeClr>
                </a:solidFill>
              </a:rPr>
              <a:t>momentum</a:t>
            </a:r>
            <a:r>
              <a:rPr lang="zh-CN" altLang="en-US" sz="2000" b="1" dirty="0">
                <a:solidFill>
                  <a:schemeClr val="accent2">
                    <a:lumMod val="75000"/>
                  </a:schemeClr>
                </a:solidFill>
              </a:rPr>
              <a:t>和</a:t>
            </a:r>
            <a:r>
              <a:rPr lang="en-US" altLang="zh-CN" sz="2000" b="1" dirty="0">
                <a:solidFill>
                  <a:schemeClr val="accent2">
                    <a:lumMod val="75000"/>
                  </a:schemeClr>
                </a:solidFill>
              </a:rPr>
              <a:t>Adam</a:t>
            </a:r>
            <a:r>
              <a:rPr lang="zh-CN" altLang="en-US" sz="2000" b="1" dirty="0">
                <a:solidFill>
                  <a:schemeClr val="accent2">
                    <a:lumMod val="75000"/>
                  </a:schemeClr>
                </a:solidFill>
              </a:rPr>
              <a:t>），推荐</a:t>
            </a:r>
            <a:r>
              <a:rPr lang="en-US" altLang="zh-CN" sz="2000" b="1" dirty="0" err="1">
                <a:solidFill>
                  <a:schemeClr val="accent2">
                    <a:lumMod val="75000"/>
                  </a:schemeClr>
                </a:solidFill>
              </a:rPr>
              <a:t>RMSProp</a:t>
            </a:r>
            <a:r>
              <a:rPr lang="zh-CN" altLang="en-US" sz="2000" b="1" dirty="0">
                <a:solidFill>
                  <a:schemeClr val="accent2">
                    <a:lumMod val="75000"/>
                  </a:schemeClr>
                </a:solidFill>
              </a:rPr>
              <a:t>，</a:t>
            </a:r>
            <a:r>
              <a:rPr lang="en-US" altLang="zh-CN" sz="2000" b="1" dirty="0">
                <a:solidFill>
                  <a:schemeClr val="accent2">
                    <a:lumMod val="75000"/>
                  </a:schemeClr>
                </a:solidFill>
              </a:rPr>
              <a:t>SGD</a:t>
            </a:r>
            <a:r>
              <a:rPr lang="zh-CN" altLang="en-US" sz="2000" b="1" dirty="0">
                <a:solidFill>
                  <a:schemeClr val="accent2">
                    <a:lumMod val="75000"/>
                  </a:schemeClr>
                </a:solidFill>
              </a:rPr>
              <a:t>也行</a:t>
            </a:r>
            <a:endParaRPr lang="en-US" altLang="zh-CN" sz="2000" b="1" dirty="0">
              <a:solidFill>
                <a:schemeClr val="accent2">
                  <a:lumMod val="75000"/>
                </a:schemeClr>
              </a:solidFill>
            </a:endParaRPr>
          </a:p>
        </p:txBody>
      </p:sp>
    </p:spTree>
    <p:extLst>
      <p:ext uri="{BB962C8B-B14F-4D97-AF65-F5344CB8AC3E}">
        <p14:creationId xmlns:p14="http://schemas.microsoft.com/office/powerpoint/2010/main" val="244100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iterate type="wd">
                                    <p:tmPct val="10000"/>
                                  </p:iterate>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iterate type="wd">
                                    <p:tmPct val="10000"/>
                                  </p:iterate>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iterate type="wd">
                                    <p:tmPct val="10000"/>
                                  </p:iterate>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7"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6"/>
          </p:nvPr>
        </p:nvSpPr>
        <p:spPr>
          <a:xfrm>
            <a:off x="3724508" y="3033133"/>
            <a:ext cx="4820778" cy="825190"/>
          </a:xfrm>
        </p:spPr>
        <p:txBody>
          <a:bodyPr/>
          <a:lstStyle/>
          <a:p>
            <a:r>
              <a:rPr kumimoji="1" lang="zh-CN" altLang="en-US" dirty="0"/>
              <a:t>结合卷积网络的优化</a:t>
            </a:r>
          </a:p>
        </p:txBody>
      </p:sp>
    </p:spTree>
    <p:extLst>
      <p:ext uri="{BB962C8B-B14F-4D97-AF65-F5344CB8AC3E}">
        <p14:creationId xmlns:p14="http://schemas.microsoft.com/office/powerpoint/2010/main" val="19315253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实验中发现的问题</a:t>
            </a:r>
          </a:p>
        </p:txBody>
      </p:sp>
      <p:sp>
        <p:nvSpPr>
          <p:cNvPr id="35" name="矩形 34"/>
          <p:cNvSpPr/>
          <p:nvPr/>
        </p:nvSpPr>
        <p:spPr>
          <a:xfrm>
            <a:off x="2009334" y="1359998"/>
            <a:ext cx="3935730"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训练速度慢</a:t>
            </a:r>
            <a:endParaRPr kumimoji="1" lang="en-US" altLang="zh-CN" sz="2000" b="1" dirty="0">
              <a:solidFill>
                <a:schemeClr val="accent3">
                  <a:lumMod val="75000"/>
                </a:schemeClr>
              </a:solidFill>
              <a:latin typeface="Microsoft YaHei" charset="0"/>
              <a:ea typeface="Microsoft YaHei" charset="0"/>
            </a:endParaRPr>
          </a:p>
        </p:txBody>
      </p:sp>
      <p:sp>
        <p:nvSpPr>
          <p:cNvPr id="36" name="矩形 35"/>
          <p:cNvSpPr/>
          <p:nvPr/>
        </p:nvSpPr>
        <p:spPr>
          <a:xfrm>
            <a:off x="2009334" y="2122417"/>
            <a:ext cx="3935730"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并不能提升生成的效果</a:t>
            </a:r>
            <a:endParaRPr kumimoji="1" lang="en-US" altLang="zh-CN" sz="2000" b="1" dirty="0">
              <a:solidFill>
                <a:schemeClr val="accent3">
                  <a:lumMod val="75000"/>
                </a:schemeClr>
              </a:solidFill>
              <a:latin typeface="Microsoft YaHei" charset="0"/>
              <a:ea typeface="Microsoft YaHei" charset="0"/>
            </a:endParaRPr>
          </a:p>
        </p:txBody>
      </p:sp>
      <p:sp>
        <p:nvSpPr>
          <p:cNvPr id="37" name="矩形 36"/>
          <p:cNvSpPr/>
          <p:nvPr/>
        </p:nvSpPr>
        <p:spPr>
          <a:xfrm>
            <a:off x="2009334" y="3150549"/>
            <a:ext cx="3935730"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多样性不足的问题没有得到解决</a:t>
            </a:r>
            <a:endParaRPr kumimoji="1" lang="en-US" altLang="zh-CN" sz="2000" b="1" dirty="0">
              <a:solidFill>
                <a:schemeClr val="accent3">
                  <a:lumMod val="75000"/>
                </a:schemeClr>
              </a:solidFill>
              <a:latin typeface="Microsoft YaHei" charset="0"/>
              <a:ea typeface="Microsoft YaHei" charset="0"/>
            </a:endParaRPr>
          </a:p>
        </p:txBody>
      </p:sp>
      <p:sp>
        <p:nvSpPr>
          <p:cNvPr id="38" name="矩形 37"/>
          <p:cNvSpPr/>
          <p:nvPr/>
        </p:nvSpPr>
        <p:spPr>
          <a:xfrm>
            <a:off x="5945064" y="1359998"/>
            <a:ext cx="5096316" cy="492443"/>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对权重的</a:t>
            </a:r>
            <a:r>
              <a:rPr kumimoji="1" lang="en-US" altLang="zh-CN" sz="2000" b="1" dirty="0">
                <a:solidFill>
                  <a:schemeClr val="accent3">
                    <a:lumMod val="50000"/>
                  </a:schemeClr>
                </a:solidFill>
                <a:latin typeface="Microsoft YaHei" charset="0"/>
                <a:ea typeface="Microsoft YaHei" charset="0"/>
              </a:rPr>
              <a:t>clip</a:t>
            </a:r>
            <a:r>
              <a:rPr kumimoji="1" lang="zh-CN" altLang="en-US" sz="2000" b="1" dirty="0">
                <a:solidFill>
                  <a:schemeClr val="accent3">
                    <a:lumMod val="50000"/>
                  </a:schemeClr>
                </a:solidFill>
                <a:latin typeface="Microsoft YaHei" charset="0"/>
                <a:ea typeface="Microsoft YaHei" charset="0"/>
              </a:rPr>
              <a:t>切片，影响了收敛速度</a:t>
            </a:r>
            <a:endParaRPr kumimoji="1" lang="en-US" altLang="zh-CN" sz="2000" b="1" dirty="0">
              <a:solidFill>
                <a:schemeClr val="accent3">
                  <a:lumMod val="50000"/>
                </a:schemeClr>
              </a:solidFill>
              <a:latin typeface="Microsoft YaHei" charset="0"/>
              <a:ea typeface="Microsoft YaHei" charset="0"/>
            </a:endParaRPr>
          </a:p>
        </p:txBody>
      </p:sp>
      <p:sp>
        <p:nvSpPr>
          <p:cNvPr id="39" name="矩形 38"/>
          <p:cNvSpPr/>
          <p:nvPr/>
        </p:nvSpPr>
        <p:spPr>
          <a:xfrm>
            <a:off x="5945064" y="2122416"/>
            <a:ext cx="5096316" cy="892552"/>
          </a:xfrm>
          <a:prstGeom prst="rect">
            <a:avLst/>
          </a:prstGeom>
        </p:spPr>
        <p:txBody>
          <a:bodyPr wrap="square">
            <a:spAutoFit/>
          </a:bodyPr>
          <a:lstStyle/>
          <a:p>
            <a:pPr lvl="0">
              <a:lnSpc>
                <a:spcPct val="130000"/>
              </a:lnSpc>
            </a:pPr>
            <a:r>
              <a:rPr kumimoji="1" lang="en-US" altLang="zh-CN" sz="2000" b="1" dirty="0">
                <a:solidFill>
                  <a:schemeClr val="accent3">
                    <a:lumMod val="50000"/>
                  </a:schemeClr>
                </a:solidFill>
                <a:latin typeface="Microsoft YaHei" charset="0"/>
                <a:ea typeface="Microsoft YaHei" charset="0"/>
              </a:rPr>
              <a:t>clip</a:t>
            </a:r>
            <a:r>
              <a:rPr kumimoji="1" lang="zh-CN" altLang="en-US" sz="2000" b="1" dirty="0">
                <a:solidFill>
                  <a:schemeClr val="accent3">
                    <a:lumMod val="50000"/>
                  </a:schemeClr>
                </a:solidFill>
                <a:latin typeface="Microsoft YaHei" charset="0"/>
                <a:ea typeface="Microsoft YaHei" charset="0"/>
              </a:rPr>
              <a:t>导致网络权值向两端集中，泛化能力大大减弱</a:t>
            </a:r>
            <a:endParaRPr kumimoji="1" lang="en-US" altLang="zh-CN" sz="2000" b="1" dirty="0">
              <a:solidFill>
                <a:schemeClr val="accent3">
                  <a:lumMod val="50000"/>
                </a:schemeClr>
              </a:solidFill>
              <a:latin typeface="Microsoft YaHei" charset="0"/>
              <a:ea typeface="Microsoft YaHei" charset="0"/>
            </a:endParaRPr>
          </a:p>
        </p:txBody>
      </p:sp>
      <p:sp>
        <p:nvSpPr>
          <p:cNvPr id="40" name="矩形 39"/>
          <p:cNvSpPr/>
          <p:nvPr/>
        </p:nvSpPr>
        <p:spPr>
          <a:xfrm>
            <a:off x="5945064" y="3150549"/>
            <a:ext cx="5096316" cy="492443"/>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多样性和网络结构的关系更大</a:t>
            </a:r>
            <a:endParaRPr kumimoji="1" lang="en-US" altLang="zh-CN" sz="2000" b="1" dirty="0">
              <a:solidFill>
                <a:schemeClr val="accent3">
                  <a:lumMod val="50000"/>
                </a:schemeClr>
              </a:solidFill>
              <a:latin typeface="Microsoft YaHei" charset="0"/>
              <a:ea typeface="Microsoft YaHei" charset="0"/>
            </a:endParaRPr>
          </a:p>
        </p:txBody>
      </p:sp>
      <p:sp>
        <p:nvSpPr>
          <p:cNvPr id="41" name="矩形 40"/>
          <p:cNvSpPr/>
          <p:nvPr/>
        </p:nvSpPr>
        <p:spPr>
          <a:xfrm>
            <a:off x="2009334" y="3778573"/>
            <a:ext cx="3935730" cy="492443"/>
          </a:xfrm>
          <a:prstGeom prst="rect">
            <a:avLst/>
          </a:prstGeom>
        </p:spPr>
        <p:txBody>
          <a:bodyPr wrap="square">
            <a:spAutoFit/>
          </a:bodyPr>
          <a:lstStyle/>
          <a:p>
            <a:pPr lvl="0">
              <a:lnSpc>
                <a:spcPct val="130000"/>
              </a:lnSpc>
            </a:pPr>
            <a:r>
              <a:rPr kumimoji="1" lang="en-US" altLang="zh-CN" sz="2000" b="1" dirty="0">
                <a:solidFill>
                  <a:schemeClr val="accent3">
                    <a:lumMod val="75000"/>
                  </a:schemeClr>
                </a:solidFill>
                <a:latin typeface="Microsoft YaHei" charset="0"/>
                <a:ea typeface="Microsoft YaHei" charset="0"/>
              </a:rPr>
              <a:t>Clip</a:t>
            </a:r>
            <a:r>
              <a:rPr kumimoji="1" lang="zh-CN" altLang="en-US" sz="2000" b="1" dirty="0">
                <a:solidFill>
                  <a:schemeClr val="accent3">
                    <a:lumMod val="75000"/>
                  </a:schemeClr>
                </a:solidFill>
                <a:latin typeface="Microsoft YaHei" charset="0"/>
                <a:ea typeface="Microsoft YaHei" charset="0"/>
              </a:rPr>
              <a:t>操作的值如何设置较难调整</a:t>
            </a:r>
            <a:endParaRPr kumimoji="1" lang="en-US" altLang="zh-CN" sz="2000" b="1" dirty="0">
              <a:solidFill>
                <a:schemeClr val="accent3">
                  <a:lumMod val="75000"/>
                </a:schemeClr>
              </a:solidFill>
              <a:latin typeface="Microsoft YaHei" charset="0"/>
              <a:ea typeface="Microsoft YaHei" charset="0"/>
            </a:endParaRPr>
          </a:p>
        </p:txBody>
      </p:sp>
      <p:sp>
        <p:nvSpPr>
          <p:cNvPr id="42" name="矩形 41"/>
          <p:cNvSpPr/>
          <p:nvPr/>
        </p:nvSpPr>
        <p:spPr>
          <a:xfrm>
            <a:off x="5945064" y="3778573"/>
            <a:ext cx="5096316" cy="892552"/>
          </a:xfrm>
          <a:prstGeom prst="rect">
            <a:avLst/>
          </a:prstGeom>
        </p:spPr>
        <p:txBody>
          <a:bodyPr wrap="square">
            <a:spAutoFit/>
          </a:bodyPr>
          <a:lstStyle/>
          <a:p>
            <a:pPr lvl="0">
              <a:lnSpc>
                <a:spcPct val="130000"/>
              </a:lnSpc>
            </a:pPr>
            <a:r>
              <a:rPr kumimoji="1" lang="en-US" altLang="zh-CN" sz="2000" b="1" dirty="0">
                <a:solidFill>
                  <a:schemeClr val="accent3">
                    <a:lumMod val="50000"/>
                  </a:schemeClr>
                </a:solidFill>
                <a:latin typeface="Microsoft YaHei" charset="0"/>
                <a:ea typeface="Microsoft YaHei" charset="0"/>
              </a:rPr>
              <a:t>clip</a:t>
            </a:r>
            <a:r>
              <a:rPr kumimoji="1" lang="zh-CN" altLang="en-US" sz="2000" b="1" dirty="0">
                <a:solidFill>
                  <a:schemeClr val="accent3">
                    <a:lumMod val="50000"/>
                  </a:schemeClr>
                </a:solidFill>
                <a:latin typeface="Microsoft YaHei" charset="0"/>
                <a:ea typeface="Microsoft YaHei" charset="0"/>
              </a:rPr>
              <a:t>的范围较小，反向传播过程梯度消失，反之梯度爆炸</a:t>
            </a:r>
            <a:endParaRPr kumimoji="1" lang="en-US" altLang="zh-CN" sz="2000" b="1" dirty="0">
              <a:solidFill>
                <a:schemeClr val="accent3">
                  <a:lumMod val="50000"/>
                </a:schemeClr>
              </a:solidFill>
              <a:latin typeface="Microsoft YaHei" charset="0"/>
              <a:ea typeface="Microsoft YaHei" charset="0"/>
            </a:endParaRPr>
          </a:p>
        </p:txBody>
      </p:sp>
      <p:sp>
        <p:nvSpPr>
          <p:cNvPr id="43" name="矩形 42"/>
          <p:cNvSpPr/>
          <p:nvPr/>
        </p:nvSpPr>
        <p:spPr>
          <a:xfrm>
            <a:off x="2009334" y="4806706"/>
            <a:ext cx="3935730"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全连接网络空间开销巨大</a:t>
            </a:r>
            <a:endParaRPr kumimoji="1" lang="en-US" altLang="zh-CN" sz="2000" b="1" dirty="0">
              <a:solidFill>
                <a:schemeClr val="accent3">
                  <a:lumMod val="75000"/>
                </a:schemeClr>
              </a:solidFill>
              <a:latin typeface="Microsoft YaHei" charset="0"/>
              <a:ea typeface="Microsoft YaHei" charset="0"/>
            </a:endParaRPr>
          </a:p>
        </p:txBody>
      </p:sp>
      <p:sp>
        <p:nvSpPr>
          <p:cNvPr id="44" name="矩形 43"/>
          <p:cNvSpPr/>
          <p:nvPr/>
        </p:nvSpPr>
        <p:spPr>
          <a:xfrm>
            <a:off x="5945064" y="4806706"/>
            <a:ext cx="5096316" cy="492443"/>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图像数据量大，生成图像不宜用全连接网络</a:t>
            </a:r>
            <a:endParaRPr kumimoji="1" lang="en-US" altLang="zh-CN" sz="2000" b="1" dirty="0">
              <a:solidFill>
                <a:schemeClr val="accent3">
                  <a:lumMod val="50000"/>
                </a:schemeClr>
              </a:solidFill>
              <a:latin typeface="Microsoft YaHei" charset="0"/>
              <a:ea typeface="Microsoft YaHei" charset="0"/>
            </a:endParaRPr>
          </a:p>
        </p:txBody>
      </p:sp>
      <p:sp>
        <p:nvSpPr>
          <p:cNvPr id="45" name="矩形 44"/>
          <p:cNvSpPr/>
          <p:nvPr/>
        </p:nvSpPr>
        <p:spPr>
          <a:xfrm>
            <a:off x="2009334" y="5555764"/>
            <a:ext cx="3935730"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简单的全连接生成的图像噪点多</a:t>
            </a:r>
            <a:endParaRPr kumimoji="1" lang="en-US" altLang="zh-CN" sz="2000" b="1" dirty="0">
              <a:solidFill>
                <a:schemeClr val="accent3">
                  <a:lumMod val="75000"/>
                </a:schemeClr>
              </a:solidFill>
              <a:latin typeface="Microsoft YaHei" charset="0"/>
              <a:ea typeface="Microsoft YaHei" charset="0"/>
            </a:endParaRPr>
          </a:p>
        </p:txBody>
      </p:sp>
      <p:sp>
        <p:nvSpPr>
          <p:cNvPr id="46" name="矩形 45"/>
          <p:cNvSpPr/>
          <p:nvPr/>
        </p:nvSpPr>
        <p:spPr>
          <a:xfrm>
            <a:off x="5945064" y="5555763"/>
            <a:ext cx="5096316" cy="453457"/>
          </a:xfrm>
          <a:prstGeom prst="rect">
            <a:avLst/>
          </a:prstGeom>
        </p:spPr>
        <p:txBody>
          <a:bodyPr wrap="square">
            <a:spAutoFit/>
          </a:bodyPr>
          <a:lstStyle/>
          <a:p>
            <a:pPr lvl="0">
              <a:lnSpc>
                <a:spcPct val="130000"/>
              </a:lnSpc>
            </a:pPr>
            <a:r>
              <a:rPr kumimoji="1" lang="zh-CN" altLang="en-US" sz="2000" b="1" dirty="0">
                <a:solidFill>
                  <a:schemeClr val="accent3">
                    <a:lumMod val="50000"/>
                  </a:schemeClr>
                </a:solidFill>
                <a:latin typeface="Microsoft YaHei" charset="0"/>
                <a:ea typeface="Microsoft YaHei" charset="0"/>
              </a:rPr>
              <a:t>全连接中矩阵相乘权值影响大</a:t>
            </a:r>
            <a:endParaRPr kumimoji="1" lang="en-US" altLang="zh-CN" sz="2000" b="1" dirty="0">
              <a:solidFill>
                <a:schemeClr val="accent3">
                  <a:lumMod val="50000"/>
                </a:schemeClr>
              </a:solidFill>
              <a:latin typeface="Microsoft YaHei" charset="0"/>
              <a:ea typeface="Microsoft YaHei" charset="0"/>
            </a:endParaRPr>
          </a:p>
        </p:txBody>
      </p:sp>
    </p:spTree>
    <p:extLst>
      <p:ext uri="{BB962C8B-B14F-4D97-AF65-F5344CB8AC3E}">
        <p14:creationId xmlns:p14="http://schemas.microsoft.com/office/powerpoint/2010/main" val="154210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10000"/>
                                  </p:iterate>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10000"/>
                                  </p:iterate>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wd">
                                    <p:tmPct val="10000"/>
                                  </p:iterate>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wd">
                                    <p:tmPct val="10000"/>
                                  </p:iterate>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iterate type="wd">
                                    <p:tmPct val="10000"/>
                                  </p:iterate>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iterate type="wd">
                                    <p:tmPct val="10000"/>
                                  </p:iterate>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iterate type="wd">
                                    <p:tmPct val="10000"/>
                                  </p:iterate>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iterate type="wd">
                                    <p:tmPct val="10000"/>
                                  </p:iterate>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iterate type="wd">
                                    <p:tmPct val="10000"/>
                                  </p:iterate>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iterate type="wd">
                                    <p:tmPct val="10000"/>
                                  </p:iterate>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iterate type="wd">
                                    <p:tmPct val="10000"/>
                                  </p:iterate>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2" grpId="0"/>
      <p:bldP spid="43" grpId="0"/>
      <p:bldP spid="44" grpId="0"/>
      <p:bldP spid="45" grpId="0"/>
      <p:bldP spid="4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结合卷积网络进行优化</a:t>
            </a:r>
          </a:p>
        </p:txBody>
      </p:sp>
      <p:sp>
        <p:nvSpPr>
          <p:cNvPr id="35" name="矩形 34"/>
          <p:cNvSpPr/>
          <p:nvPr/>
        </p:nvSpPr>
        <p:spPr>
          <a:xfrm>
            <a:off x="2009334" y="1748618"/>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生成器使用反卷积来扩充数据，判别器使用卷积来提取特征</a:t>
            </a:r>
            <a:endParaRPr kumimoji="1" lang="en-US" altLang="zh-CN" sz="2000" b="1" dirty="0">
              <a:solidFill>
                <a:schemeClr val="accent3">
                  <a:lumMod val="75000"/>
                </a:schemeClr>
              </a:solidFill>
              <a:latin typeface="Microsoft YaHei" charset="0"/>
              <a:ea typeface="Microsoft YaHei" charset="0"/>
            </a:endParaRPr>
          </a:p>
        </p:txBody>
      </p:sp>
      <p:sp>
        <p:nvSpPr>
          <p:cNvPr id="36" name="矩形 35"/>
          <p:cNvSpPr/>
          <p:nvPr/>
        </p:nvSpPr>
        <p:spPr>
          <a:xfrm>
            <a:off x="2009334" y="2776751"/>
            <a:ext cx="9180636" cy="492443"/>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针对图像生成，生成器的输出使用</a:t>
            </a:r>
            <a:r>
              <a:rPr kumimoji="1" lang="en-US" altLang="zh-CN" sz="2000" b="1" dirty="0">
                <a:solidFill>
                  <a:schemeClr val="accent3">
                    <a:lumMod val="75000"/>
                  </a:schemeClr>
                </a:solidFill>
                <a:latin typeface="Microsoft YaHei" charset="0"/>
                <a:ea typeface="Microsoft YaHei" charset="0"/>
              </a:rPr>
              <a:t>sigmoid</a:t>
            </a:r>
            <a:r>
              <a:rPr kumimoji="1" lang="zh-CN" altLang="en-US" sz="2000" b="1" dirty="0">
                <a:solidFill>
                  <a:schemeClr val="accent3">
                    <a:lumMod val="75000"/>
                  </a:schemeClr>
                </a:solidFill>
                <a:latin typeface="Microsoft YaHei" charset="0"/>
                <a:ea typeface="Microsoft YaHei" charset="0"/>
              </a:rPr>
              <a:t>激活</a:t>
            </a:r>
            <a:endParaRPr kumimoji="1" lang="en-US" altLang="zh-CN" sz="2000" b="1" dirty="0">
              <a:solidFill>
                <a:schemeClr val="accent3">
                  <a:lumMod val="75000"/>
                </a:schemeClr>
              </a:solidFill>
              <a:latin typeface="Microsoft YaHei" charset="0"/>
              <a:ea typeface="Microsoft YaHei" charset="0"/>
            </a:endParaRPr>
          </a:p>
        </p:txBody>
      </p:sp>
      <p:sp>
        <p:nvSpPr>
          <p:cNvPr id="37" name="矩形 36"/>
          <p:cNvSpPr/>
          <p:nvPr/>
        </p:nvSpPr>
        <p:spPr>
          <a:xfrm>
            <a:off x="2009334" y="3804884"/>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更改</a:t>
            </a:r>
            <a:r>
              <a:rPr kumimoji="1" lang="en-US" altLang="zh-CN" sz="2000" b="1" dirty="0">
                <a:solidFill>
                  <a:schemeClr val="accent3">
                    <a:lumMod val="75000"/>
                  </a:schemeClr>
                </a:solidFill>
                <a:latin typeface="Microsoft YaHei" charset="0"/>
                <a:ea typeface="Microsoft YaHei" charset="0"/>
              </a:rPr>
              <a:t>clip</a:t>
            </a:r>
            <a:r>
              <a:rPr kumimoji="1" lang="zh-CN" altLang="en-US" sz="2000" b="1" dirty="0">
                <a:solidFill>
                  <a:schemeClr val="accent3">
                    <a:lumMod val="75000"/>
                  </a:schemeClr>
                </a:solidFill>
                <a:latin typeface="Microsoft YaHei" charset="0"/>
                <a:ea typeface="Microsoft YaHei" charset="0"/>
              </a:rPr>
              <a:t>切片操作的方式</a:t>
            </a:r>
            <a:endParaRPr kumimoji="1" lang="en-US" altLang="zh-CN" sz="2000" b="1" dirty="0">
              <a:solidFill>
                <a:schemeClr val="accent3">
                  <a:lumMod val="75000"/>
                </a:schemeClr>
              </a:solidFill>
              <a:latin typeface="Microsoft YaHei" charset="0"/>
              <a:ea typeface="Microsoft YaHei" charset="0"/>
            </a:endParaRPr>
          </a:p>
        </p:txBody>
      </p:sp>
      <p:sp>
        <p:nvSpPr>
          <p:cNvPr id="41" name="矩形 40"/>
          <p:cNvSpPr/>
          <p:nvPr/>
        </p:nvSpPr>
        <p:spPr>
          <a:xfrm>
            <a:off x="2009334" y="4833017"/>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增加生成器的训练次数，提升训练速度</a:t>
            </a:r>
            <a:endParaRPr kumimoji="1" lang="en-US" altLang="zh-CN" sz="2000" b="1" dirty="0">
              <a:solidFill>
                <a:schemeClr val="accent3">
                  <a:lumMod val="75000"/>
                </a:schemeClr>
              </a:solidFill>
              <a:latin typeface="Microsoft YaHei" charset="0"/>
              <a:ea typeface="Microsoft YaHei" charset="0"/>
            </a:endParaRPr>
          </a:p>
        </p:txBody>
      </p:sp>
      <p:sp>
        <p:nvSpPr>
          <p:cNvPr id="11" name="矩形 10"/>
          <p:cNvSpPr/>
          <p:nvPr/>
        </p:nvSpPr>
        <p:spPr>
          <a:xfrm>
            <a:off x="2009334" y="5861150"/>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生成器最后增加一个卷积层，平滑噪点</a:t>
            </a:r>
            <a:endParaRPr kumimoji="1" lang="en-US" altLang="zh-CN" sz="2000" b="1" dirty="0">
              <a:solidFill>
                <a:schemeClr val="accent3">
                  <a:lumMod val="75000"/>
                </a:schemeClr>
              </a:solidFill>
              <a:latin typeface="Microsoft YaHei" charset="0"/>
              <a:ea typeface="Microsoft YaHei" charset="0"/>
            </a:endParaRPr>
          </a:p>
        </p:txBody>
      </p:sp>
    </p:spTree>
    <p:extLst>
      <p:ext uri="{BB962C8B-B14F-4D97-AF65-F5344CB8AC3E}">
        <p14:creationId xmlns:p14="http://schemas.microsoft.com/office/powerpoint/2010/main" val="411282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10000"/>
                                  </p:iterate>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10000"/>
                                  </p:iterate>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wd">
                                    <p:tmPct val="10000"/>
                                  </p:iterate>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wd">
                                    <p:tmPct val="10000"/>
                                  </p:iterate>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41"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优化的效果</a:t>
            </a:r>
          </a:p>
        </p:txBody>
      </p:sp>
      <p:sp>
        <p:nvSpPr>
          <p:cNvPr id="4" name="矩形 3"/>
          <p:cNvSpPr/>
          <p:nvPr/>
        </p:nvSpPr>
        <p:spPr>
          <a:xfrm>
            <a:off x="2009334" y="1954358"/>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训练速度提升约</a:t>
            </a:r>
            <a:r>
              <a:rPr kumimoji="1" lang="en-US" altLang="zh-CN" sz="2000" b="1" dirty="0">
                <a:solidFill>
                  <a:schemeClr val="accent3">
                    <a:lumMod val="75000"/>
                  </a:schemeClr>
                </a:solidFill>
                <a:latin typeface="Microsoft YaHei" charset="0"/>
                <a:ea typeface="Microsoft YaHei" charset="0"/>
              </a:rPr>
              <a:t>30%</a:t>
            </a:r>
          </a:p>
        </p:txBody>
      </p:sp>
      <p:sp>
        <p:nvSpPr>
          <p:cNvPr id="5" name="矩形 4"/>
          <p:cNvSpPr/>
          <p:nvPr/>
        </p:nvSpPr>
        <p:spPr>
          <a:xfrm>
            <a:off x="2009334" y="2658641"/>
            <a:ext cx="9180636" cy="453457"/>
          </a:xfrm>
          <a:prstGeom prst="rect">
            <a:avLst/>
          </a:prstGeom>
        </p:spPr>
        <p:txBody>
          <a:bodyPr wrap="square">
            <a:spAutoFit/>
          </a:bodyPr>
          <a:lstStyle/>
          <a:p>
            <a:pPr lvl="0">
              <a:lnSpc>
                <a:spcPct val="130000"/>
              </a:lnSpc>
            </a:pPr>
            <a:r>
              <a:rPr kumimoji="1" lang="en-US" altLang="zh-CN" sz="2000" b="1" dirty="0">
                <a:solidFill>
                  <a:schemeClr val="accent3">
                    <a:lumMod val="75000"/>
                  </a:schemeClr>
                </a:solidFill>
                <a:latin typeface="Microsoft YaHei" charset="0"/>
                <a:ea typeface="Microsoft YaHei" charset="0"/>
              </a:rPr>
              <a:t>clip</a:t>
            </a:r>
            <a:r>
              <a:rPr kumimoji="1" lang="zh-CN" altLang="en-US" sz="2000" b="1" dirty="0">
                <a:solidFill>
                  <a:schemeClr val="accent3">
                    <a:lumMod val="75000"/>
                  </a:schemeClr>
                </a:solidFill>
                <a:latin typeface="Microsoft YaHei" charset="0"/>
                <a:ea typeface="Microsoft YaHei" charset="0"/>
              </a:rPr>
              <a:t>范围的设置较容易</a:t>
            </a:r>
            <a:endParaRPr kumimoji="1" lang="en-US" altLang="zh-CN" sz="2000" b="1" dirty="0">
              <a:solidFill>
                <a:schemeClr val="accent3">
                  <a:lumMod val="75000"/>
                </a:schemeClr>
              </a:solidFill>
              <a:latin typeface="Microsoft YaHei" charset="0"/>
              <a:ea typeface="Microsoft YaHei" charset="0"/>
            </a:endParaRPr>
          </a:p>
        </p:txBody>
      </p:sp>
      <p:sp>
        <p:nvSpPr>
          <p:cNvPr id="7" name="矩形 6"/>
          <p:cNvSpPr/>
          <p:nvPr/>
        </p:nvSpPr>
        <p:spPr>
          <a:xfrm>
            <a:off x="2009334" y="3362924"/>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空间开销大大减少</a:t>
            </a:r>
            <a:endParaRPr kumimoji="1" lang="en-US" altLang="zh-CN" sz="2000" b="1" dirty="0">
              <a:solidFill>
                <a:schemeClr val="accent3">
                  <a:lumMod val="75000"/>
                </a:schemeClr>
              </a:solidFill>
              <a:latin typeface="Microsoft YaHei" charset="0"/>
              <a:ea typeface="Microsoft YaHei" charset="0"/>
            </a:endParaRPr>
          </a:p>
        </p:txBody>
      </p:sp>
      <p:sp>
        <p:nvSpPr>
          <p:cNvPr id="10" name="矩形 9"/>
          <p:cNvSpPr/>
          <p:nvPr/>
        </p:nvSpPr>
        <p:spPr>
          <a:xfrm>
            <a:off x="2009334" y="4063394"/>
            <a:ext cx="9180636" cy="453457"/>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图像噪点较少</a:t>
            </a:r>
            <a:endParaRPr kumimoji="1" lang="en-US" altLang="zh-CN" sz="2000" b="1" dirty="0">
              <a:solidFill>
                <a:schemeClr val="accent3">
                  <a:lumMod val="75000"/>
                </a:schemeClr>
              </a:solidFill>
              <a:latin typeface="Microsoft YaHei" charset="0"/>
              <a:ea typeface="Microsoft YaHei" charset="0"/>
            </a:endParaRPr>
          </a:p>
        </p:txBody>
      </p:sp>
      <p:sp>
        <p:nvSpPr>
          <p:cNvPr id="11" name="矩形 10"/>
          <p:cNvSpPr/>
          <p:nvPr/>
        </p:nvSpPr>
        <p:spPr>
          <a:xfrm>
            <a:off x="2009334" y="4763864"/>
            <a:ext cx="9180636" cy="892552"/>
          </a:xfrm>
          <a:prstGeom prst="rect">
            <a:avLst/>
          </a:prstGeom>
        </p:spPr>
        <p:txBody>
          <a:bodyPr wrap="square">
            <a:spAutoFit/>
          </a:bodyPr>
          <a:lstStyle/>
          <a:p>
            <a:pPr lvl="0">
              <a:lnSpc>
                <a:spcPct val="130000"/>
              </a:lnSpc>
            </a:pPr>
            <a:r>
              <a:rPr kumimoji="1" lang="zh-CN" altLang="en-US" sz="2000" b="1" dirty="0">
                <a:solidFill>
                  <a:schemeClr val="accent3">
                    <a:lumMod val="75000"/>
                  </a:schemeClr>
                </a:solidFill>
                <a:latin typeface="Microsoft YaHei" charset="0"/>
                <a:ea typeface="Microsoft YaHei" charset="0"/>
              </a:rPr>
              <a:t>在使用</a:t>
            </a:r>
            <a:r>
              <a:rPr kumimoji="1" lang="en-US" altLang="zh-CN" sz="2000" b="1" dirty="0">
                <a:solidFill>
                  <a:schemeClr val="accent3">
                    <a:lumMod val="75000"/>
                  </a:schemeClr>
                </a:solidFill>
                <a:latin typeface="Microsoft YaHei" charset="0"/>
                <a:ea typeface="Microsoft YaHei" charset="0"/>
              </a:rPr>
              <a:t>DCGAN</a:t>
            </a:r>
            <a:r>
              <a:rPr kumimoji="1" lang="zh-CN" altLang="en-US" sz="2000" b="1" dirty="0">
                <a:solidFill>
                  <a:schemeClr val="accent3">
                    <a:lumMod val="75000"/>
                  </a:schemeClr>
                </a:solidFill>
                <a:latin typeface="Microsoft YaHei" charset="0"/>
                <a:ea typeface="Microsoft YaHei" charset="0"/>
              </a:rPr>
              <a:t>等成熟的图像生成对抗网络的网络结构后，多样性不足的问题得到解决，图像生成的效果相比较简单网络有明显进步</a:t>
            </a:r>
            <a:endParaRPr kumimoji="1" lang="en-US" altLang="zh-CN" sz="2000" b="1" dirty="0">
              <a:solidFill>
                <a:schemeClr val="accent3">
                  <a:lumMod val="75000"/>
                </a:schemeClr>
              </a:solidFill>
              <a:latin typeface="Microsoft YaHei" charset="0"/>
              <a:ea typeface="Microsoft YaHei" charset="0"/>
            </a:endParaRPr>
          </a:p>
        </p:txBody>
      </p:sp>
    </p:spTree>
    <p:extLst>
      <p:ext uri="{BB962C8B-B14F-4D97-AF65-F5344CB8AC3E}">
        <p14:creationId xmlns:p14="http://schemas.microsoft.com/office/powerpoint/2010/main" val="20152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10000"/>
                                  </p:iterate>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type="wd">
                                    <p:tmPct val="10000"/>
                                  </p:iterate>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wd">
                                    <p:tmPct val="10000"/>
                                  </p:iterate>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iterate type="wd">
                                    <p:tmPct val="10000"/>
                                  </p:iterate>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a:xfrm>
            <a:off x="4640704" y="660100"/>
            <a:ext cx="2910592" cy="2373032"/>
          </a:xfrm>
        </p:spPr>
        <p:txBody>
          <a:bodyPr/>
          <a:lstStyle/>
          <a:p>
            <a:r>
              <a:rPr kumimoji="1" lang="en-US" altLang="zh-CN" dirty="0"/>
              <a:t>04</a:t>
            </a:r>
            <a:endParaRPr kumimoji="1" lang="zh-CN" altLang="en-US" dirty="0"/>
          </a:p>
        </p:txBody>
      </p:sp>
      <p:sp>
        <p:nvSpPr>
          <p:cNvPr id="3" name="文本占位符 2"/>
          <p:cNvSpPr>
            <a:spLocks noGrp="1"/>
          </p:cNvSpPr>
          <p:nvPr>
            <p:ph type="body" sz="quarter" idx="16"/>
          </p:nvPr>
        </p:nvSpPr>
        <p:spPr>
          <a:xfrm>
            <a:off x="3168539" y="3050922"/>
            <a:ext cx="5854921" cy="825190"/>
          </a:xfrm>
        </p:spPr>
        <p:txBody>
          <a:bodyPr/>
          <a:lstStyle/>
          <a:p>
            <a:r>
              <a:rPr kumimoji="1" lang="zh-CN" altLang="en-US" dirty="0"/>
              <a:t>在验证码数据集上的实验</a:t>
            </a: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zh-CN" altLang="en-US" dirty="0"/>
              <a:t>数据集的收集</a:t>
            </a:r>
          </a:p>
        </p:txBody>
      </p:sp>
      <p:sp>
        <p:nvSpPr>
          <p:cNvPr id="5" name="矩形 4"/>
          <p:cNvSpPr/>
          <p:nvPr/>
        </p:nvSpPr>
        <p:spPr>
          <a:xfrm>
            <a:off x="1027988" y="1177035"/>
            <a:ext cx="4767022" cy="453457"/>
          </a:xfrm>
          <a:prstGeom prst="rect">
            <a:avLst/>
          </a:prstGeom>
        </p:spPr>
        <p:txBody>
          <a:bodyPr wrap="square">
            <a:spAutoFit/>
          </a:bodyPr>
          <a:lstStyle/>
          <a:p>
            <a:pPr lvl="0">
              <a:lnSpc>
                <a:spcPct val="130000"/>
              </a:lnSpc>
            </a:pPr>
            <a:r>
              <a:rPr lang="en-US" altLang="zh-CN" sz="2000" b="1" dirty="0">
                <a:solidFill>
                  <a:schemeClr val="bg1">
                    <a:lumMod val="95000"/>
                  </a:schemeClr>
                </a:solidFill>
              </a:rPr>
              <a:t>Python</a:t>
            </a:r>
            <a:r>
              <a:rPr lang="zh-CN" altLang="en-US" sz="2000" b="1" dirty="0">
                <a:solidFill>
                  <a:schemeClr val="bg1">
                    <a:lumMod val="95000"/>
                  </a:schemeClr>
                </a:solidFill>
              </a:rPr>
              <a:t>爬虫</a:t>
            </a:r>
            <a:r>
              <a:rPr lang="en-US" altLang="zh-CN" sz="2000" b="1" dirty="0">
                <a:solidFill>
                  <a:schemeClr val="bg1">
                    <a:lumMod val="95000"/>
                  </a:schemeClr>
                </a:solidFill>
              </a:rPr>
              <a:t>mis.teach.ustc.edu.cn</a:t>
            </a:r>
          </a:p>
        </p:txBody>
      </p:sp>
      <p:sp>
        <p:nvSpPr>
          <p:cNvPr id="6" name="矩形 5"/>
          <p:cNvSpPr/>
          <p:nvPr/>
        </p:nvSpPr>
        <p:spPr>
          <a:xfrm>
            <a:off x="1027988" y="1827895"/>
            <a:ext cx="4767022" cy="453457"/>
          </a:xfrm>
          <a:prstGeom prst="rect">
            <a:avLst/>
          </a:prstGeom>
        </p:spPr>
        <p:txBody>
          <a:bodyPr wrap="square">
            <a:spAutoFit/>
          </a:bodyPr>
          <a:lstStyle/>
          <a:p>
            <a:pPr lvl="0">
              <a:lnSpc>
                <a:spcPct val="130000"/>
              </a:lnSpc>
            </a:pPr>
            <a:r>
              <a:rPr lang="zh-CN" altLang="en-US" sz="2000" b="1" dirty="0">
                <a:solidFill>
                  <a:schemeClr val="bg1">
                    <a:lumMod val="95000"/>
                  </a:schemeClr>
                </a:solidFill>
              </a:rPr>
              <a:t>高</a:t>
            </a:r>
            <a:r>
              <a:rPr lang="en-US" altLang="zh-CN" sz="2000" b="1" dirty="0">
                <a:solidFill>
                  <a:schemeClr val="bg1">
                    <a:lumMod val="95000"/>
                  </a:schemeClr>
                </a:solidFill>
              </a:rPr>
              <a:t>20px</a:t>
            </a:r>
            <a:r>
              <a:rPr lang="zh-CN" altLang="en-US" sz="2000" b="1" dirty="0">
                <a:solidFill>
                  <a:schemeClr val="bg1">
                    <a:lumMod val="95000"/>
                  </a:schemeClr>
                </a:solidFill>
              </a:rPr>
              <a:t>，长</a:t>
            </a:r>
            <a:r>
              <a:rPr lang="en-US" altLang="zh-CN" sz="2000" b="1" dirty="0">
                <a:solidFill>
                  <a:schemeClr val="bg1">
                    <a:lumMod val="95000"/>
                  </a:schemeClr>
                </a:solidFill>
              </a:rPr>
              <a:t>80px</a:t>
            </a:r>
            <a:r>
              <a:rPr lang="zh-CN" altLang="en-US" sz="2000" b="1" dirty="0">
                <a:solidFill>
                  <a:schemeClr val="bg1">
                    <a:lumMod val="95000"/>
                  </a:schemeClr>
                </a:solidFill>
              </a:rPr>
              <a:t>，三通道真彩图</a:t>
            </a:r>
            <a:endParaRPr lang="en-US" altLang="zh-CN" sz="2000" b="1" dirty="0">
              <a:solidFill>
                <a:schemeClr val="bg1">
                  <a:lumMod val="95000"/>
                </a:schemeClr>
              </a:solidFill>
            </a:endParaRPr>
          </a:p>
        </p:txBody>
      </p:sp>
      <p:sp>
        <p:nvSpPr>
          <p:cNvPr id="7" name="矩形 6"/>
          <p:cNvSpPr/>
          <p:nvPr/>
        </p:nvSpPr>
        <p:spPr>
          <a:xfrm>
            <a:off x="1027988" y="2478755"/>
            <a:ext cx="4767022" cy="453457"/>
          </a:xfrm>
          <a:prstGeom prst="rect">
            <a:avLst/>
          </a:prstGeom>
        </p:spPr>
        <p:txBody>
          <a:bodyPr wrap="square">
            <a:spAutoFit/>
          </a:bodyPr>
          <a:lstStyle/>
          <a:p>
            <a:pPr lvl="0">
              <a:lnSpc>
                <a:spcPct val="130000"/>
              </a:lnSpc>
            </a:pPr>
            <a:r>
              <a:rPr lang="zh-CN" altLang="en-US" sz="2000" b="1" dirty="0">
                <a:solidFill>
                  <a:schemeClr val="bg1">
                    <a:lumMod val="95000"/>
                  </a:schemeClr>
                </a:solidFill>
              </a:rPr>
              <a:t>四等分</a:t>
            </a:r>
            <a:r>
              <a:rPr lang="en-US" altLang="zh-CN" sz="2000" b="1" dirty="0">
                <a:solidFill>
                  <a:schemeClr val="bg1">
                    <a:lumMod val="95000"/>
                  </a:schemeClr>
                </a:solidFill>
              </a:rPr>
              <a:t>20*20</a:t>
            </a:r>
          </a:p>
        </p:txBody>
      </p:sp>
      <p:sp>
        <p:nvSpPr>
          <p:cNvPr id="8" name="矩形 7"/>
          <p:cNvSpPr/>
          <p:nvPr/>
        </p:nvSpPr>
        <p:spPr>
          <a:xfrm>
            <a:off x="1027988" y="3129615"/>
            <a:ext cx="4767022" cy="453457"/>
          </a:xfrm>
          <a:prstGeom prst="rect">
            <a:avLst/>
          </a:prstGeom>
        </p:spPr>
        <p:txBody>
          <a:bodyPr wrap="square">
            <a:spAutoFit/>
          </a:bodyPr>
          <a:lstStyle/>
          <a:p>
            <a:pPr lvl="0">
              <a:lnSpc>
                <a:spcPct val="130000"/>
              </a:lnSpc>
            </a:pPr>
            <a:r>
              <a:rPr lang="zh-CN" altLang="en-US" sz="2000" b="1" dirty="0">
                <a:solidFill>
                  <a:schemeClr val="bg1">
                    <a:lumMod val="95000"/>
                  </a:schemeClr>
                </a:solidFill>
              </a:rPr>
              <a:t>图像灰度化、二值化</a:t>
            </a:r>
            <a:endParaRPr lang="en-US" altLang="zh-CN" sz="2000" b="1" dirty="0">
              <a:solidFill>
                <a:schemeClr val="bg1">
                  <a:lumMod val="95000"/>
                </a:schemeClr>
              </a:solidFill>
            </a:endParaRPr>
          </a:p>
        </p:txBody>
      </p:sp>
      <p:pic>
        <p:nvPicPr>
          <p:cNvPr id="9" name="图片 8"/>
          <p:cNvPicPr>
            <a:picLocks noChangeAspect="1"/>
          </p:cNvPicPr>
          <p:nvPr/>
        </p:nvPicPr>
        <p:blipFill>
          <a:blip r:embed="rId3"/>
          <a:stretch>
            <a:fillRect/>
          </a:stretch>
        </p:blipFill>
        <p:spPr>
          <a:xfrm>
            <a:off x="5625074" y="1177035"/>
            <a:ext cx="6283091" cy="3189225"/>
          </a:xfrm>
          <a:prstGeom prst="rect">
            <a:avLst/>
          </a:prstGeom>
        </p:spPr>
      </p:pic>
      <p:pic>
        <p:nvPicPr>
          <p:cNvPr id="10" name="图片 9"/>
          <p:cNvPicPr>
            <a:picLocks noChangeAspect="1"/>
          </p:cNvPicPr>
          <p:nvPr/>
        </p:nvPicPr>
        <p:blipFill>
          <a:blip r:embed="rId4"/>
          <a:stretch>
            <a:fillRect/>
          </a:stretch>
        </p:blipFill>
        <p:spPr>
          <a:xfrm>
            <a:off x="5625074" y="697693"/>
            <a:ext cx="5825032" cy="1456258"/>
          </a:xfrm>
          <a:prstGeom prst="rect">
            <a:avLst/>
          </a:prstGeom>
        </p:spPr>
      </p:pic>
      <p:pic>
        <p:nvPicPr>
          <p:cNvPr id="11" name="图片 10"/>
          <p:cNvPicPr>
            <a:picLocks noChangeAspect="1"/>
          </p:cNvPicPr>
          <p:nvPr/>
        </p:nvPicPr>
        <p:blipFill>
          <a:blip r:embed="rId5"/>
          <a:stretch>
            <a:fillRect/>
          </a:stretch>
        </p:blipFill>
        <p:spPr>
          <a:xfrm>
            <a:off x="5625074" y="2437902"/>
            <a:ext cx="1644406" cy="1644406"/>
          </a:xfrm>
          <a:prstGeom prst="rect">
            <a:avLst/>
          </a:prstGeom>
        </p:spPr>
      </p:pic>
      <p:pic>
        <p:nvPicPr>
          <p:cNvPr id="12" name="图片 11"/>
          <p:cNvPicPr>
            <a:picLocks noChangeAspect="1"/>
          </p:cNvPicPr>
          <p:nvPr/>
        </p:nvPicPr>
        <p:blipFill>
          <a:blip r:embed="rId6"/>
          <a:stretch>
            <a:fillRect/>
          </a:stretch>
        </p:blipFill>
        <p:spPr>
          <a:xfrm>
            <a:off x="7749126" y="2437902"/>
            <a:ext cx="1644406" cy="1644406"/>
          </a:xfrm>
          <a:prstGeom prst="rect">
            <a:avLst/>
          </a:prstGeom>
        </p:spPr>
      </p:pic>
      <p:pic>
        <p:nvPicPr>
          <p:cNvPr id="13" name="图片 12"/>
          <p:cNvPicPr>
            <a:picLocks noChangeAspect="1"/>
          </p:cNvPicPr>
          <p:nvPr/>
        </p:nvPicPr>
        <p:blipFill>
          <a:blip r:embed="rId7"/>
          <a:stretch>
            <a:fillRect/>
          </a:stretch>
        </p:blipFill>
        <p:spPr>
          <a:xfrm>
            <a:off x="7700285" y="4366260"/>
            <a:ext cx="1645125" cy="1645125"/>
          </a:xfrm>
          <a:prstGeom prst="rect">
            <a:avLst/>
          </a:prstGeom>
        </p:spPr>
      </p:pic>
      <p:pic>
        <p:nvPicPr>
          <p:cNvPr id="14" name="图片 13"/>
          <p:cNvPicPr>
            <a:picLocks noChangeAspect="1"/>
          </p:cNvPicPr>
          <p:nvPr/>
        </p:nvPicPr>
        <p:blipFill>
          <a:blip r:embed="rId8"/>
          <a:stretch>
            <a:fillRect/>
          </a:stretch>
        </p:blipFill>
        <p:spPr>
          <a:xfrm>
            <a:off x="9803469" y="4366260"/>
            <a:ext cx="1646637" cy="1646637"/>
          </a:xfrm>
          <a:prstGeom prst="rect">
            <a:avLst/>
          </a:prstGeom>
        </p:spPr>
      </p:pic>
      <p:sp>
        <p:nvSpPr>
          <p:cNvPr id="15" name="矩形 14"/>
          <p:cNvSpPr/>
          <p:nvPr/>
        </p:nvSpPr>
        <p:spPr>
          <a:xfrm>
            <a:off x="1027988" y="3747937"/>
            <a:ext cx="4206505" cy="853567"/>
          </a:xfrm>
          <a:prstGeom prst="rect">
            <a:avLst/>
          </a:prstGeom>
        </p:spPr>
        <p:txBody>
          <a:bodyPr wrap="square">
            <a:spAutoFit/>
          </a:bodyPr>
          <a:lstStyle/>
          <a:p>
            <a:pPr lvl="0">
              <a:lnSpc>
                <a:spcPct val="130000"/>
              </a:lnSpc>
            </a:pPr>
            <a:r>
              <a:rPr lang="zh-CN" altLang="en-US" sz="2000" b="1" dirty="0">
                <a:solidFill>
                  <a:schemeClr val="bg1">
                    <a:lumMod val="95000"/>
                  </a:schemeClr>
                </a:solidFill>
              </a:rPr>
              <a:t>数字</a:t>
            </a:r>
            <a:r>
              <a:rPr lang="en-US" altLang="zh-CN" sz="2000" b="1" dirty="0">
                <a:solidFill>
                  <a:schemeClr val="bg1">
                    <a:lumMod val="95000"/>
                  </a:schemeClr>
                </a:solidFill>
              </a:rPr>
              <a:t>0-9</a:t>
            </a:r>
            <a:r>
              <a:rPr lang="zh-CN" altLang="en-US" sz="2000" b="1" dirty="0">
                <a:solidFill>
                  <a:schemeClr val="bg1">
                    <a:lumMod val="95000"/>
                  </a:schemeClr>
                </a:solidFill>
              </a:rPr>
              <a:t>和大写字母</a:t>
            </a:r>
            <a:r>
              <a:rPr lang="en-US" altLang="zh-CN" sz="2000" b="1" dirty="0">
                <a:solidFill>
                  <a:schemeClr val="bg1">
                    <a:lumMod val="95000"/>
                  </a:schemeClr>
                </a:solidFill>
              </a:rPr>
              <a:t>A-Z</a:t>
            </a:r>
            <a:r>
              <a:rPr lang="zh-CN" altLang="en-US" sz="2000" b="1" dirty="0">
                <a:solidFill>
                  <a:schemeClr val="bg1">
                    <a:lumMod val="95000"/>
                  </a:schemeClr>
                </a:solidFill>
              </a:rPr>
              <a:t>，除去</a:t>
            </a:r>
            <a:r>
              <a:rPr lang="en-US" altLang="zh-CN" sz="2000" b="1" dirty="0">
                <a:solidFill>
                  <a:schemeClr val="bg1">
                    <a:lumMod val="95000"/>
                  </a:schemeClr>
                </a:solidFill>
              </a:rPr>
              <a:t>0</a:t>
            </a:r>
            <a:r>
              <a:rPr lang="zh-CN" altLang="en-US" sz="2000" b="1" dirty="0">
                <a:solidFill>
                  <a:schemeClr val="bg1">
                    <a:lumMod val="95000"/>
                  </a:schemeClr>
                </a:solidFill>
              </a:rPr>
              <a:t>、</a:t>
            </a:r>
            <a:r>
              <a:rPr lang="en-US" altLang="zh-CN" sz="2000" b="1" dirty="0">
                <a:solidFill>
                  <a:schemeClr val="bg1">
                    <a:lumMod val="95000"/>
                  </a:schemeClr>
                </a:solidFill>
              </a:rPr>
              <a:t>1</a:t>
            </a:r>
            <a:r>
              <a:rPr lang="zh-CN" altLang="en-US" sz="2000" b="1" dirty="0">
                <a:solidFill>
                  <a:schemeClr val="bg1">
                    <a:lumMod val="95000"/>
                  </a:schemeClr>
                </a:solidFill>
              </a:rPr>
              <a:t>、</a:t>
            </a:r>
            <a:r>
              <a:rPr lang="en-US" altLang="zh-CN" sz="2000" b="1" dirty="0">
                <a:solidFill>
                  <a:schemeClr val="bg1">
                    <a:lumMod val="95000"/>
                  </a:schemeClr>
                </a:solidFill>
              </a:rPr>
              <a:t>I</a:t>
            </a:r>
            <a:r>
              <a:rPr lang="zh-CN" altLang="en-US" sz="2000" b="1" dirty="0">
                <a:solidFill>
                  <a:schemeClr val="bg1">
                    <a:lumMod val="95000"/>
                  </a:schemeClr>
                </a:solidFill>
              </a:rPr>
              <a:t>、</a:t>
            </a:r>
            <a:r>
              <a:rPr lang="en-US" altLang="zh-CN" sz="2000" b="1" dirty="0">
                <a:solidFill>
                  <a:schemeClr val="bg1">
                    <a:lumMod val="95000"/>
                  </a:schemeClr>
                </a:solidFill>
              </a:rPr>
              <a:t>O</a:t>
            </a:r>
            <a:r>
              <a:rPr lang="zh-CN" altLang="en-US" sz="2000" b="1" dirty="0">
                <a:solidFill>
                  <a:schemeClr val="bg1">
                    <a:lumMod val="95000"/>
                  </a:schemeClr>
                </a:solidFill>
              </a:rPr>
              <a:t>，一共</a:t>
            </a:r>
            <a:r>
              <a:rPr lang="en-US" altLang="zh-CN" sz="2000" b="1" dirty="0">
                <a:solidFill>
                  <a:schemeClr val="bg1">
                    <a:lumMod val="95000"/>
                  </a:schemeClr>
                </a:solidFill>
              </a:rPr>
              <a:t>32</a:t>
            </a:r>
            <a:r>
              <a:rPr lang="zh-CN" altLang="en-US" sz="2000" b="1" dirty="0">
                <a:solidFill>
                  <a:schemeClr val="bg1">
                    <a:lumMod val="95000"/>
                  </a:schemeClr>
                </a:solidFill>
              </a:rPr>
              <a:t>个。</a:t>
            </a:r>
            <a:endParaRPr lang="en-US" altLang="zh-CN" sz="2000" b="1" dirty="0">
              <a:solidFill>
                <a:schemeClr val="bg1">
                  <a:lumMod val="95000"/>
                </a:schemeClr>
              </a:solidFill>
            </a:endParaRPr>
          </a:p>
        </p:txBody>
      </p:sp>
    </p:spTree>
    <p:extLst>
      <p:ext uri="{BB962C8B-B14F-4D97-AF65-F5344CB8AC3E}">
        <p14:creationId xmlns:p14="http://schemas.microsoft.com/office/powerpoint/2010/main" val="405041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iterate type="wd">
                                    <p:tmPct val="10000"/>
                                  </p:iterate>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par>
                                <p:cTn id="23" presetID="10" presetClass="exit" presetSubtype="0" fill="hold"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iterate type="wd">
                                    <p:tmPct val="10000"/>
                                  </p:iterate>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iterate type="wd">
                                    <p:tmPct val="10000"/>
                                  </p:iterate>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par>
                          <p:cTn id="36" fill="hold">
                            <p:stCondLst>
                              <p:cond delay="800"/>
                            </p:stCondLst>
                            <p:childTnLst>
                              <p:par>
                                <p:cTn id="37" presetID="42"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iterate type="wd">
                                    <p:tmPct val="10000"/>
                                  </p:iterate>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0" name="组合 169"/>
          <p:cNvGrpSpPr/>
          <p:nvPr/>
        </p:nvGrpSpPr>
        <p:grpSpPr>
          <a:xfrm>
            <a:off x="599291" y="1513114"/>
            <a:ext cx="3003882" cy="4512088"/>
            <a:chOff x="599291" y="1513114"/>
            <a:chExt cx="3003882" cy="4512088"/>
          </a:xfrm>
        </p:grpSpPr>
        <p:sp>
          <p:nvSpPr>
            <p:cNvPr id="6" name="流程图: 数据 5"/>
            <p:cNvSpPr/>
            <p:nvPr/>
          </p:nvSpPr>
          <p:spPr>
            <a:xfrm>
              <a:off x="1600198" y="1513114"/>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20</a:t>
              </a:r>
              <a:r>
                <a:rPr kumimoji="1" lang="zh-CN" altLang="en-US" dirty="0"/>
                <a:t>*</a:t>
              </a:r>
              <a:r>
                <a:rPr kumimoji="1" lang="en-US" altLang="zh-CN" dirty="0"/>
                <a:t>20</a:t>
              </a:r>
              <a:r>
                <a:rPr kumimoji="1" lang="zh-CN" altLang="en-US" dirty="0"/>
                <a:t>*</a:t>
              </a:r>
              <a:r>
                <a:rPr kumimoji="1" lang="en-US" altLang="zh-CN" dirty="0"/>
                <a:t>1</a:t>
              </a:r>
              <a:endParaRPr kumimoji="1" lang="zh-CN" altLang="en-US" dirty="0"/>
            </a:p>
          </p:txBody>
        </p:sp>
        <p:grpSp>
          <p:nvGrpSpPr>
            <p:cNvPr id="169" name="组合 168"/>
            <p:cNvGrpSpPr/>
            <p:nvPr/>
          </p:nvGrpSpPr>
          <p:grpSpPr>
            <a:xfrm>
              <a:off x="599291" y="1970230"/>
              <a:ext cx="3003882" cy="4054972"/>
              <a:chOff x="599291" y="1970230"/>
              <a:chExt cx="3003882" cy="4054972"/>
            </a:xfrm>
          </p:grpSpPr>
          <p:grpSp>
            <p:nvGrpSpPr>
              <p:cNvPr id="155" name="组合 154"/>
              <p:cNvGrpSpPr/>
              <p:nvPr/>
            </p:nvGrpSpPr>
            <p:grpSpPr>
              <a:xfrm>
                <a:off x="616205" y="1970230"/>
                <a:ext cx="2986968" cy="1360715"/>
                <a:chOff x="616205" y="1970230"/>
                <a:chExt cx="2986968" cy="1360715"/>
              </a:xfrm>
            </p:grpSpPr>
            <p:sp>
              <p:nvSpPr>
                <p:cNvPr id="5" name="矩形 4"/>
                <p:cNvSpPr/>
                <p:nvPr/>
              </p:nvSpPr>
              <p:spPr>
                <a:xfrm>
                  <a:off x="616205" y="1970230"/>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20</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p>
              </p:txBody>
            </p:sp>
            <p:cxnSp>
              <p:nvCxnSpPr>
                <p:cNvPr id="10" name="直接连接符 9"/>
                <p:cNvCxnSpPr>
                  <a:cxnSpLocks/>
                  <a:stCxn id="5" idx="3"/>
                </p:cNvCxnSpPr>
                <p:nvPr/>
              </p:nvCxnSpPr>
              <p:spPr>
                <a:xfrm>
                  <a:off x="1611086" y="2389372"/>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8" name="直接箭头连接符 7"/>
                <p:cNvCxnSpPr>
                  <a:cxnSpLocks/>
                </p:cNvCxnSpPr>
                <p:nvPr/>
              </p:nvCxnSpPr>
              <p:spPr>
                <a:xfrm flipH="1">
                  <a:off x="2607129" y="1970230"/>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流程图: 数据 16"/>
                <p:cNvSpPr/>
                <p:nvPr/>
              </p:nvSpPr>
              <p:spPr>
                <a:xfrm>
                  <a:off x="1600198" y="287382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16*16*20</a:t>
                  </a:r>
                  <a:endParaRPr kumimoji="1" lang="zh-CN" altLang="en-US" dirty="0"/>
                </a:p>
              </p:txBody>
            </p:sp>
          </p:grpSp>
          <p:grpSp>
            <p:nvGrpSpPr>
              <p:cNvPr id="156" name="组合 155"/>
              <p:cNvGrpSpPr/>
              <p:nvPr/>
            </p:nvGrpSpPr>
            <p:grpSpPr>
              <a:xfrm>
                <a:off x="599291" y="3330945"/>
                <a:ext cx="3003881" cy="1355314"/>
                <a:chOff x="599291" y="3330945"/>
                <a:chExt cx="3003881" cy="1355314"/>
              </a:xfrm>
            </p:grpSpPr>
            <p:cxnSp>
              <p:nvCxnSpPr>
                <p:cNvPr id="23" name="直接箭头连接符 22"/>
                <p:cNvCxnSpPr>
                  <a:cxnSpLocks/>
                </p:cNvCxnSpPr>
                <p:nvPr/>
              </p:nvCxnSpPr>
              <p:spPr>
                <a:xfrm flipH="1">
                  <a:off x="2607130" y="3330945"/>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流程图: 数据 23"/>
                <p:cNvSpPr/>
                <p:nvPr/>
              </p:nvSpPr>
              <p:spPr>
                <a:xfrm>
                  <a:off x="1600197" y="4229143"/>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16*16*20</a:t>
                  </a:r>
                  <a:endParaRPr kumimoji="1" lang="zh-CN" altLang="en-US" dirty="0"/>
                </a:p>
              </p:txBody>
            </p:sp>
            <p:sp>
              <p:nvSpPr>
                <p:cNvPr id="25" name="矩形 24"/>
                <p:cNvSpPr/>
                <p:nvPr/>
              </p:nvSpPr>
              <p:spPr>
                <a:xfrm>
                  <a:off x="599291" y="3336346"/>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en-US" altLang="zh-CN" dirty="0"/>
                </a:p>
                <a:p>
                  <a:pPr algn="ctr"/>
                  <a:r>
                    <a:rPr kumimoji="1" lang="zh-CN" altLang="en-US" dirty="0"/>
                    <a:t>激活</a:t>
                  </a:r>
                </a:p>
              </p:txBody>
            </p:sp>
            <p:cxnSp>
              <p:nvCxnSpPr>
                <p:cNvPr id="26" name="直接连接符 25"/>
                <p:cNvCxnSpPr>
                  <a:cxnSpLocks/>
                  <a:stCxn id="25" idx="3"/>
                </p:cNvCxnSpPr>
                <p:nvPr/>
              </p:nvCxnSpPr>
              <p:spPr>
                <a:xfrm>
                  <a:off x="1594172" y="3755488"/>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57" name="组合 156"/>
              <p:cNvGrpSpPr/>
              <p:nvPr/>
            </p:nvGrpSpPr>
            <p:grpSpPr>
              <a:xfrm>
                <a:off x="599291" y="4669888"/>
                <a:ext cx="3003881" cy="1355314"/>
                <a:chOff x="599291" y="4669888"/>
                <a:chExt cx="3003881" cy="1355314"/>
              </a:xfrm>
            </p:grpSpPr>
            <p:cxnSp>
              <p:nvCxnSpPr>
                <p:cNvPr id="27" name="直接箭头连接符 26"/>
                <p:cNvCxnSpPr>
                  <a:cxnSpLocks/>
                </p:cNvCxnSpPr>
                <p:nvPr/>
              </p:nvCxnSpPr>
              <p:spPr>
                <a:xfrm flipH="1">
                  <a:off x="2607130" y="4669888"/>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流程图: 数据 27"/>
                <p:cNvSpPr/>
                <p:nvPr/>
              </p:nvSpPr>
              <p:spPr>
                <a:xfrm>
                  <a:off x="1600197" y="5568086"/>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8*8*20</a:t>
                  </a:r>
                  <a:endParaRPr kumimoji="1" lang="zh-CN" altLang="en-US" dirty="0"/>
                </a:p>
              </p:txBody>
            </p:sp>
            <p:sp>
              <p:nvSpPr>
                <p:cNvPr id="29" name="矩形 28"/>
                <p:cNvSpPr/>
                <p:nvPr/>
              </p:nvSpPr>
              <p:spPr>
                <a:xfrm>
                  <a:off x="599291" y="4675289"/>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2</a:t>
                  </a:r>
                  <a:r>
                    <a:rPr kumimoji="1" lang="zh-CN" altLang="en-US" dirty="0"/>
                    <a:t>*</a:t>
                  </a:r>
                  <a:r>
                    <a:rPr kumimoji="1" lang="en-US" altLang="zh-CN" dirty="0"/>
                    <a:t>2</a:t>
                  </a:r>
                  <a:r>
                    <a:rPr kumimoji="1" lang="zh-CN" altLang="en-US" dirty="0"/>
                    <a:t>的</a:t>
                  </a:r>
                  <a:endParaRPr kumimoji="1" lang="en-US" altLang="zh-CN" dirty="0"/>
                </a:p>
                <a:p>
                  <a:pPr algn="ctr"/>
                  <a:r>
                    <a:rPr kumimoji="1" lang="en-US" altLang="zh-CN" dirty="0"/>
                    <a:t>max pool</a:t>
                  </a:r>
                  <a:endParaRPr kumimoji="1" lang="zh-CN" altLang="en-US" dirty="0"/>
                </a:p>
              </p:txBody>
            </p:sp>
            <p:cxnSp>
              <p:nvCxnSpPr>
                <p:cNvPr id="30" name="直接连接符 29"/>
                <p:cNvCxnSpPr>
                  <a:cxnSpLocks/>
                  <a:stCxn id="29" idx="3"/>
                </p:cNvCxnSpPr>
                <p:nvPr/>
              </p:nvCxnSpPr>
              <p:spPr>
                <a:xfrm>
                  <a:off x="1594172" y="5094431"/>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grpSp>
        <p:nvGrpSpPr>
          <p:cNvPr id="171" name="组合 170"/>
          <p:cNvGrpSpPr/>
          <p:nvPr/>
        </p:nvGrpSpPr>
        <p:grpSpPr>
          <a:xfrm>
            <a:off x="617326" y="1960070"/>
            <a:ext cx="3003881" cy="4049697"/>
            <a:chOff x="599292" y="6031874"/>
            <a:chExt cx="3003881" cy="4049697"/>
          </a:xfrm>
        </p:grpSpPr>
        <p:grpSp>
          <p:nvGrpSpPr>
            <p:cNvPr id="158" name="组合 157"/>
            <p:cNvGrpSpPr/>
            <p:nvPr/>
          </p:nvGrpSpPr>
          <p:grpSpPr>
            <a:xfrm>
              <a:off x="599292" y="6031874"/>
              <a:ext cx="3003881" cy="1355314"/>
              <a:chOff x="599292" y="6031874"/>
              <a:chExt cx="3003881" cy="1355314"/>
            </a:xfrm>
          </p:grpSpPr>
          <p:cxnSp>
            <p:nvCxnSpPr>
              <p:cNvPr id="31" name="直接箭头连接符 30"/>
              <p:cNvCxnSpPr>
                <a:cxnSpLocks/>
              </p:cNvCxnSpPr>
              <p:nvPr/>
            </p:nvCxnSpPr>
            <p:spPr>
              <a:xfrm flipH="1">
                <a:off x="2607131" y="6031874"/>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流程图: 数据 31"/>
              <p:cNvSpPr/>
              <p:nvPr/>
            </p:nvSpPr>
            <p:spPr>
              <a:xfrm>
                <a:off x="1600198" y="6930072"/>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4*4*50</a:t>
                </a:r>
                <a:endParaRPr kumimoji="1" lang="zh-CN" altLang="en-US" dirty="0"/>
              </a:p>
            </p:txBody>
          </p:sp>
          <p:sp>
            <p:nvSpPr>
              <p:cNvPr id="33" name="矩形 32"/>
              <p:cNvSpPr/>
              <p:nvPr/>
            </p:nvSpPr>
            <p:spPr>
              <a:xfrm>
                <a:off x="599292" y="6037275"/>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50</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p>
            </p:txBody>
          </p:sp>
          <p:cxnSp>
            <p:nvCxnSpPr>
              <p:cNvPr id="34" name="直接连接符 33"/>
              <p:cNvCxnSpPr>
                <a:cxnSpLocks/>
                <a:stCxn id="33" idx="3"/>
              </p:cNvCxnSpPr>
              <p:nvPr/>
            </p:nvCxnSpPr>
            <p:spPr>
              <a:xfrm>
                <a:off x="1594173" y="6456417"/>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59" name="组合 158"/>
            <p:cNvGrpSpPr/>
            <p:nvPr/>
          </p:nvGrpSpPr>
          <p:grpSpPr>
            <a:xfrm>
              <a:off x="599292" y="7387188"/>
              <a:ext cx="3003881" cy="1355314"/>
              <a:chOff x="599292" y="7387188"/>
              <a:chExt cx="3003881" cy="1355314"/>
            </a:xfrm>
          </p:grpSpPr>
          <p:cxnSp>
            <p:nvCxnSpPr>
              <p:cNvPr id="59" name="直接箭头连接符 58"/>
              <p:cNvCxnSpPr>
                <a:cxnSpLocks/>
              </p:cNvCxnSpPr>
              <p:nvPr/>
            </p:nvCxnSpPr>
            <p:spPr>
              <a:xfrm flipH="1">
                <a:off x="2607131" y="7387188"/>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 name="流程图: 数据 59"/>
              <p:cNvSpPr/>
              <p:nvPr/>
            </p:nvSpPr>
            <p:spPr>
              <a:xfrm>
                <a:off x="1600198" y="8285386"/>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4*4*50</a:t>
                </a:r>
                <a:endParaRPr kumimoji="1" lang="zh-CN" altLang="en-US" dirty="0"/>
              </a:p>
            </p:txBody>
          </p:sp>
          <p:sp>
            <p:nvSpPr>
              <p:cNvPr id="61" name="矩形 60"/>
              <p:cNvSpPr/>
              <p:nvPr/>
            </p:nvSpPr>
            <p:spPr>
              <a:xfrm>
                <a:off x="599292" y="7392589"/>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en-US" altLang="zh-CN" dirty="0"/>
              </a:p>
              <a:p>
                <a:pPr algn="ctr"/>
                <a:r>
                  <a:rPr kumimoji="1" lang="zh-CN" altLang="en-US" dirty="0"/>
                  <a:t>激活</a:t>
                </a:r>
              </a:p>
            </p:txBody>
          </p:sp>
          <p:cxnSp>
            <p:nvCxnSpPr>
              <p:cNvPr id="62" name="直接连接符 61"/>
              <p:cNvCxnSpPr>
                <a:cxnSpLocks/>
                <a:stCxn id="61" idx="3"/>
              </p:cNvCxnSpPr>
              <p:nvPr/>
            </p:nvCxnSpPr>
            <p:spPr>
              <a:xfrm>
                <a:off x="1594173" y="7811731"/>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60" name="组合 159"/>
            <p:cNvGrpSpPr/>
            <p:nvPr/>
          </p:nvGrpSpPr>
          <p:grpSpPr>
            <a:xfrm>
              <a:off x="599292" y="8726257"/>
              <a:ext cx="3003881" cy="1355314"/>
              <a:chOff x="599292" y="8726257"/>
              <a:chExt cx="3003881" cy="1355314"/>
            </a:xfrm>
          </p:grpSpPr>
          <p:cxnSp>
            <p:nvCxnSpPr>
              <p:cNvPr id="71" name="直接箭头连接符 70"/>
              <p:cNvCxnSpPr>
                <a:cxnSpLocks/>
              </p:cNvCxnSpPr>
              <p:nvPr/>
            </p:nvCxnSpPr>
            <p:spPr>
              <a:xfrm flipH="1">
                <a:off x="2607131" y="8726257"/>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2" name="流程图: 数据 71"/>
              <p:cNvSpPr/>
              <p:nvPr/>
            </p:nvSpPr>
            <p:spPr>
              <a:xfrm>
                <a:off x="1600198" y="9624455"/>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2*2*50</a:t>
                </a:r>
                <a:endParaRPr kumimoji="1" lang="zh-CN" altLang="en-US" dirty="0"/>
              </a:p>
            </p:txBody>
          </p:sp>
          <p:sp>
            <p:nvSpPr>
              <p:cNvPr id="73" name="矩形 72"/>
              <p:cNvSpPr/>
              <p:nvPr/>
            </p:nvSpPr>
            <p:spPr>
              <a:xfrm>
                <a:off x="599292" y="8731658"/>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2</a:t>
                </a:r>
                <a:r>
                  <a:rPr kumimoji="1" lang="zh-CN" altLang="en-US" dirty="0"/>
                  <a:t>*</a:t>
                </a:r>
                <a:r>
                  <a:rPr kumimoji="1" lang="en-US" altLang="zh-CN" dirty="0"/>
                  <a:t>2</a:t>
                </a:r>
                <a:r>
                  <a:rPr kumimoji="1" lang="zh-CN" altLang="en-US" dirty="0"/>
                  <a:t>的</a:t>
                </a:r>
                <a:endParaRPr kumimoji="1" lang="en-US" altLang="zh-CN" dirty="0"/>
              </a:p>
              <a:p>
                <a:pPr algn="ctr"/>
                <a:r>
                  <a:rPr kumimoji="1" lang="en-US" altLang="zh-CN" dirty="0"/>
                  <a:t>max pool</a:t>
                </a:r>
                <a:endParaRPr kumimoji="1" lang="zh-CN" altLang="en-US" dirty="0"/>
              </a:p>
            </p:txBody>
          </p:sp>
          <p:cxnSp>
            <p:nvCxnSpPr>
              <p:cNvPr id="74" name="直接连接符 73"/>
              <p:cNvCxnSpPr>
                <a:cxnSpLocks/>
                <a:stCxn id="73" idx="3"/>
              </p:cNvCxnSpPr>
              <p:nvPr/>
            </p:nvCxnSpPr>
            <p:spPr>
              <a:xfrm>
                <a:off x="1594173" y="9150800"/>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sp>
        <p:nvSpPr>
          <p:cNvPr id="2" name="文本占位符 1"/>
          <p:cNvSpPr>
            <a:spLocks noGrp="1"/>
          </p:cNvSpPr>
          <p:nvPr>
            <p:ph type="body" sz="quarter" idx="10"/>
          </p:nvPr>
        </p:nvSpPr>
        <p:spPr/>
        <p:txBody>
          <a:bodyPr/>
          <a:lstStyle/>
          <a:p>
            <a:r>
              <a:rPr lang="zh-CN" altLang="en-US" dirty="0"/>
              <a:t>结合</a:t>
            </a:r>
            <a:r>
              <a:rPr lang="en-US" altLang="zh-CN" dirty="0"/>
              <a:t>DCGAN</a:t>
            </a:r>
            <a:r>
              <a:rPr lang="zh-CN" altLang="en-US" dirty="0"/>
              <a:t>的优化</a:t>
            </a:r>
          </a:p>
        </p:txBody>
      </p:sp>
      <p:sp>
        <p:nvSpPr>
          <p:cNvPr id="3" name="文本占位符 1"/>
          <p:cNvSpPr txBox="1">
            <a:spLocks/>
          </p:cNvSpPr>
          <p:nvPr/>
        </p:nvSpPr>
        <p:spPr>
          <a:xfrm>
            <a:off x="616205" y="900494"/>
            <a:ext cx="5882566" cy="721395"/>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网络结构：根据识别网络构建生成网络和判别网路，首先来看识别所用的网络</a:t>
            </a:r>
          </a:p>
        </p:txBody>
      </p:sp>
      <p:grpSp>
        <p:nvGrpSpPr>
          <p:cNvPr id="172" name="组合 171"/>
          <p:cNvGrpSpPr/>
          <p:nvPr/>
        </p:nvGrpSpPr>
        <p:grpSpPr>
          <a:xfrm>
            <a:off x="340398" y="1957491"/>
            <a:ext cx="3280881" cy="4072612"/>
            <a:chOff x="322292" y="10088243"/>
            <a:chExt cx="3280881" cy="4072612"/>
          </a:xfrm>
        </p:grpSpPr>
        <p:grpSp>
          <p:nvGrpSpPr>
            <p:cNvPr id="161" name="组合 160"/>
            <p:cNvGrpSpPr/>
            <p:nvPr/>
          </p:nvGrpSpPr>
          <p:grpSpPr>
            <a:xfrm>
              <a:off x="322292" y="10088243"/>
              <a:ext cx="3280881" cy="1355314"/>
              <a:chOff x="322292" y="10088243"/>
              <a:chExt cx="3280881" cy="1355314"/>
            </a:xfrm>
          </p:grpSpPr>
          <p:cxnSp>
            <p:nvCxnSpPr>
              <p:cNvPr id="75" name="直接箭头连接符 74"/>
              <p:cNvCxnSpPr>
                <a:cxnSpLocks/>
              </p:cNvCxnSpPr>
              <p:nvPr/>
            </p:nvCxnSpPr>
            <p:spPr>
              <a:xfrm flipH="1">
                <a:off x="2607131" y="10088243"/>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6" name="流程图: 数据 75"/>
              <p:cNvSpPr/>
              <p:nvPr/>
            </p:nvSpPr>
            <p:spPr>
              <a:xfrm>
                <a:off x="1600198" y="10986441"/>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1*200</a:t>
                </a:r>
                <a:endParaRPr kumimoji="1" lang="zh-CN" altLang="en-US" dirty="0"/>
              </a:p>
            </p:txBody>
          </p:sp>
          <p:sp>
            <p:nvSpPr>
              <p:cNvPr id="77" name="矩形 76"/>
              <p:cNvSpPr/>
              <p:nvPr/>
            </p:nvSpPr>
            <p:spPr>
              <a:xfrm>
                <a:off x="322292" y="10093644"/>
                <a:ext cx="1271882"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reshape</a:t>
                </a:r>
                <a:endParaRPr kumimoji="1" lang="zh-CN" altLang="en-US" dirty="0"/>
              </a:p>
            </p:txBody>
          </p:sp>
          <p:cxnSp>
            <p:nvCxnSpPr>
              <p:cNvPr id="78" name="直接连接符 77"/>
              <p:cNvCxnSpPr>
                <a:cxnSpLocks/>
                <a:stCxn id="77" idx="3"/>
              </p:cNvCxnSpPr>
              <p:nvPr/>
            </p:nvCxnSpPr>
            <p:spPr>
              <a:xfrm>
                <a:off x="1594174" y="10512786"/>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62" name="组合 161"/>
            <p:cNvGrpSpPr/>
            <p:nvPr/>
          </p:nvGrpSpPr>
          <p:grpSpPr>
            <a:xfrm>
              <a:off x="322292" y="11450228"/>
              <a:ext cx="3280881" cy="1355314"/>
              <a:chOff x="322292" y="11450228"/>
              <a:chExt cx="3280881" cy="1355314"/>
            </a:xfrm>
          </p:grpSpPr>
          <p:cxnSp>
            <p:nvCxnSpPr>
              <p:cNvPr id="79" name="直接箭头连接符 78"/>
              <p:cNvCxnSpPr>
                <a:cxnSpLocks/>
              </p:cNvCxnSpPr>
              <p:nvPr/>
            </p:nvCxnSpPr>
            <p:spPr>
              <a:xfrm flipH="1">
                <a:off x="2607131" y="11450228"/>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0" name="流程图: 数据 79"/>
              <p:cNvSpPr/>
              <p:nvPr/>
            </p:nvSpPr>
            <p:spPr>
              <a:xfrm>
                <a:off x="1600198" y="12348426"/>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500</a:t>
                </a:r>
                <a:endParaRPr kumimoji="1" lang="zh-CN" altLang="en-US" dirty="0"/>
              </a:p>
            </p:txBody>
          </p:sp>
          <p:sp>
            <p:nvSpPr>
              <p:cNvPr id="81" name="矩形 80"/>
              <p:cNvSpPr/>
              <p:nvPr/>
            </p:nvSpPr>
            <p:spPr>
              <a:xfrm>
                <a:off x="322292" y="11455629"/>
                <a:ext cx="1271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200*500</a:t>
                </a:r>
              </a:p>
              <a:p>
                <a:pPr algn="ctr"/>
                <a:r>
                  <a:rPr kumimoji="1" lang="zh-CN" altLang="en-US" dirty="0"/>
                  <a:t>全连接</a:t>
                </a:r>
              </a:p>
            </p:txBody>
          </p:sp>
          <p:cxnSp>
            <p:nvCxnSpPr>
              <p:cNvPr id="82" name="直接连接符 81"/>
              <p:cNvCxnSpPr>
                <a:cxnSpLocks/>
                <a:stCxn id="81" idx="3"/>
              </p:cNvCxnSpPr>
              <p:nvPr/>
            </p:nvCxnSpPr>
            <p:spPr>
              <a:xfrm>
                <a:off x="1594173" y="11874771"/>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63" name="组合 162"/>
            <p:cNvGrpSpPr/>
            <p:nvPr/>
          </p:nvGrpSpPr>
          <p:grpSpPr>
            <a:xfrm>
              <a:off x="599292" y="12805541"/>
              <a:ext cx="3003881" cy="1355314"/>
              <a:chOff x="599292" y="12805541"/>
              <a:chExt cx="3003881" cy="1355314"/>
            </a:xfrm>
          </p:grpSpPr>
          <p:cxnSp>
            <p:nvCxnSpPr>
              <p:cNvPr id="83" name="直接箭头连接符 82"/>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4" name="流程图: 数据 83"/>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500</a:t>
                </a:r>
                <a:endParaRPr kumimoji="1" lang="zh-CN" altLang="en-US" dirty="0"/>
              </a:p>
            </p:txBody>
          </p:sp>
          <p:sp>
            <p:nvSpPr>
              <p:cNvPr id="85" name="矩形 84"/>
              <p:cNvSpPr/>
              <p:nvPr/>
            </p:nvSpPr>
            <p:spPr>
              <a:xfrm>
                <a:off x="599292" y="12810942"/>
                <a:ext cx="994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en-US" altLang="zh-CN" dirty="0"/>
              </a:p>
              <a:p>
                <a:pPr algn="ctr"/>
                <a:r>
                  <a:rPr kumimoji="1" lang="zh-CN" altLang="en-US" dirty="0"/>
                  <a:t>激活</a:t>
                </a:r>
              </a:p>
            </p:txBody>
          </p:sp>
          <p:cxnSp>
            <p:nvCxnSpPr>
              <p:cNvPr id="86" name="直接连接符 85"/>
              <p:cNvCxnSpPr>
                <a:cxnSpLocks/>
                <a:stCxn id="85" idx="3"/>
              </p:cNvCxnSpPr>
              <p:nvPr/>
            </p:nvCxnSpPr>
            <p:spPr>
              <a:xfrm>
                <a:off x="1594173" y="13230084"/>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73" name="组合 172"/>
          <p:cNvGrpSpPr/>
          <p:nvPr/>
        </p:nvGrpSpPr>
        <p:grpSpPr>
          <a:xfrm>
            <a:off x="340326" y="1969500"/>
            <a:ext cx="3280881" cy="2710754"/>
            <a:chOff x="322292" y="14170343"/>
            <a:chExt cx="3280881" cy="2710754"/>
          </a:xfrm>
        </p:grpSpPr>
        <p:grpSp>
          <p:nvGrpSpPr>
            <p:cNvPr id="164" name="组合 163"/>
            <p:cNvGrpSpPr/>
            <p:nvPr/>
          </p:nvGrpSpPr>
          <p:grpSpPr>
            <a:xfrm>
              <a:off x="322292" y="14170343"/>
              <a:ext cx="3280881" cy="1355314"/>
              <a:chOff x="322292" y="14170343"/>
              <a:chExt cx="3280881" cy="1355314"/>
            </a:xfrm>
          </p:grpSpPr>
          <p:cxnSp>
            <p:nvCxnSpPr>
              <p:cNvPr id="90" name="直接箭头连接符 89"/>
              <p:cNvCxnSpPr>
                <a:cxnSpLocks/>
              </p:cNvCxnSpPr>
              <p:nvPr/>
            </p:nvCxnSpPr>
            <p:spPr>
              <a:xfrm flipH="1">
                <a:off x="2607131" y="14170343"/>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1" name="流程图: 数据 90"/>
              <p:cNvSpPr/>
              <p:nvPr/>
            </p:nvSpPr>
            <p:spPr>
              <a:xfrm>
                <a:off x="1600198" y="15068541"/>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a:t>
                </a:r>
                <a:endParaRPr kumimoji="1" lang="zh-CN" altLang="en-US" dirty="0"/>
              </a:p>
            </p:txBody>
          </p:sp>
          <p:sp>
            <p:nvSpPr>
              <p:cNvPr id="92" name="矩形 91"/>
              <p:cNvSpPr/>
              <p:nvPr/>
            </p:nvSpPr>
            <p:spPr>
              <a:xfrm>
                <a:off x="322292" y="14175744"/>
                <a:ext cx="1271881"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500</a:t>
                </a:r>
                <a:r>
                  <a:rPr kumimoji="1" lang="zh-CN" altLang="en-US" dirty="0"/>
                  <a:t>*</a:t>
                </a:r>
                <a:r>
                  <a:rPr kumimoji="1" lang="en-US" altLang="zh-CN" dirty="0"/>
                  <a:t>32</a:t>
                </a:r>
              </a:p>
              <a:p>
                <a:pPr algn="ctr"/>
                <a:r>
                  <a:rPr kumimoji="1" lang="zh-CN" altLang="en-US" dirty="0"/>
                  <a:t>全连接</a:t>
                </a:r>
              </a:p>
            </p:txBody>
          </p:sp>
          <p:cxnSp>
            <p:nvCxnSpPr>
              <p:cNvPr id="93" name="直接连接符 92"/>
              <p:cNvCxnSpPr>
                <a:cxnSpLocks/>
                <a:stCxn id="92" idx="3"/>
              </p:cNvCxnSpPr>
              <p:nvPr/>
            </p:nvCxnSpPr>
            <p:spPr>
              <a:xfrm>
                <a:off x="1594173" y="14594886"/>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66" name="组合 165"/>
            <p:cNvGrpSpPr/>
            <p:nvPr/>
          </p:nvGrpSpPr>
          <p:grpSpPr>
            <a:xfrm>
              <a:off x="447040" y="15525783"/>
              <a:ext cx="3156133" cy="1355314"/>
              <a:chOff x="447040" y="15525783"/>
              <a:chExt cx="3156133" cy="1355314"/>
            </a:xfrm>
          </p:grpSpPr>
          <p:cxnSp>
            <p:nvCxnSpPr>
              <p:cNvPr id="98" name="直接箭头连接符 97"/>
              <p:cNvCxnSpPr>
                <a:cxnSpLocks/>
              </p:cNvCxnSpPr>
              <p:nvPr/>
            </p:nvCxnSpPr>
            <p:spPr>
              <a:xfrm flipH="1">
                <a:off x="2607131" y="15525783"/>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9" name="流程图: 数据 98"/>
              <p:cNvSpPr/>
              <p:nvPr/>
            </p:nvSpPr>
            <p:spPr>
              <a:xfrm>
                <a:off x="1600198" y="16423981"/>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y_: 1</a:t>
                </a:r>
                <a:r>
                  <a:rPr kumimoji="1" lang="zh-CN" altLang="en-US" dirty="0"/>
                  <a:t>*</a:t>
                </a:r>
                <a:r>
                  <a:rPr kumimoji="1" lang="en-US" altLang="zh-CN" dirty="0"/>
                  <a:t>32</a:t>
                </a:r>
                <a:endParaRPr kumimoji="1" lang="zh-CN" altLang="en-US" dirty="0"/>
              </a:p>
            </p:txBody>
          </p:sp>
          <p:sp>
            <p:nvSpPr>
              <p:cNvPr id="100" name="矩形 99"/>
              <p:cNvSpPr/>
              <p:nvPr/>
            </p:nvSpPr>
            <p:spPr>
              <a:xfrm>
                <a:off x="447040" y="15531184"/>
                <a:ext cx="1147133"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softmax</a:t>
                </a:r>
                <a:endParaRPr kumimoji="1" lang="zh-CN" altLang="en-US" dirty="0"/>
              </a:p>
            </p:txBody>
          </p:sp>
          <p:cxnSp>
            <p:nvCxnSpPr>
              <p:cNvPr id="101" name="直接连接符 100"/>
              <p:cNvCxnSpPr>
                <a:cxnSpLocks/>
                <a:stCxn id="100" idx="3"/>
              </p:cNvCxnSpPr>
              <p:nvPr/>
            </p:nvCxnSpPr>
            <p:spPr>
              <a:xfrm>
                <a:off x="1594173" y="15950326"/>
                <a:ext cx="996043"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67" name="组合 166"/>
          <p:cNvGrpSpPr/>
          <p:nvPr/>
        </p:nvGrpSpPr>
        <p:grpSpPr>
          <a:xfrm>
            <a:off x="2619068" y="3348306"/>
            <a:ext cx="3879703" cy="3336585"/>
            <a:chOff x="1812352" y="5849048"/>
            <a:chExt cx="3879703" cy="3336585"/>
          </a:xfrm>
        </p:grpSpPr>
        <p:sp>
          <p:nvSpPr>
            <p:cNvPr id="104" name="流程图: 数据 103"/>
            <p:cNvSpPr/>
            <p:nvPr/>
          </p:nvSpPr>
          <p:spPr>
            <a:xfrm>
              <a:off x="3228253" y="5849048"/>
              <a:ext cx="2463802"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y: 1</a:t>
              </a:r>
              <a:r>
                <a:rPr kumimoji="1" lang="zh-CN" altLang="en-US" dirty="0"/>
                <a:t>*</a:t>
              </a:r>
              <a:r>
                <a:rPr kumimoji="1" lang="en-US" altLang="zh-CN" dirty="0"/>
                <a:t>32</a:t>
              </a:r>
              <a:endParaRPr kumimoji="1" lang="zh-CN" altLang="en-US" dirty="0"/>
            </a:p>
          </p:txBody>
        </p:sp>
        <p:cxnSp>
          <p:nvCxnSpPr>
            <p:cNvPr id="106" name="连接符: 肘形 105"/>
            <p:cNvCxnSpPr>
              <a:cxnSpLocks/>
              <a:endCxn id="116" idx="1"/>
            </p:cNvCxnSpPr>
            <p:nvPr/>
          </p:nvCxnSpPr>
          <p:spPr>
            <a:xfrm rot="16200000" flipH="1">
              <a:off x="1609875" y="7394944"/>
              <a:ext cx="1536050" cy="1131096"/>
            </a:xfrm>
            <a:prstGeom prst="bentConnector3">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8" name="连接符: 肘形 107"/>
            <p:cNvCxnSpPr>
              <a:cxnSpLocks/>
              <a:stCxn id="104" idx="4"/>
              <a:endCxn id="116" idx="1"/>
            </p:cNvCxnSpPr>
            <p:nvPr/>
          </p:nvCxnSpPr>
          <p:spPr>
            <a:xfrm rot="5400000">
              <a:off x="2490625" y="6758987"/>
              <a:ext cx="2422353" cy="1516706"/>
            </a:xfrm>
            <a:prstGeom prst="bentConnector3">
              <a:avLst>
                <a:gd name="adj1" fmla="val 68035"/>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5" name="矩形 114"/>
            <p:cNvSpPr/>
            <p:nvPr/>
          </p:nvSpPr>
          <p:spPr>
            <a:xfrm>
              <a:off x="2210201" y="7211050"/>
              <a:ext cx="1800432" cy="704242"/>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dirty="0"/>
                <a:t>交叉熵</a:t>
              </a:r>
              <a:endParaRPr kumimoji="1" lang="en-US" altLang="zh-CN" dirty="0"/>
            </a:p>
            <a:p>
              <a:pPr algn="ctr"/>
              <a:r>
                <a:rPr kumimoji="1" lang="en-US" altLang="zh-CN" dirty="0"/>
                <a:t>y * tf.log(y_)</a:t>
              </a:r>
              <a:endParaRPr kumimoji="1" lang="zh-CN" altLang="en-US" dirty="0"/>
            </a:p>
          </p:txBody>
        </p:sp>
        <p:sp>
          <p:nvSpPr>
            <p:cNvPr id="116" name="流程图: 数据 115"/>
            <p:cNvSpPr/>
            <p:nvPr/>
          </p:nvSpPr>
          <p:spPr>
            <a:xfrm>
              <a:off x="1941960" y="87285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loss</a:t>
              </a:r>
              <a:endParaRPr kumimoji="1" lang="zh-CN" altLang="en-US" dirty="0"/>
            </a:p>
          </p:txBody>
        </p:sp>
      </p:grpSp>
      <p:grpSp>
        <p:nvGrpSpPr>
          <p:cNvPr id="200" name="组合 199"/>
          <p:cNvGrpSpPr/>
          <p:nvPr/>
        </p:nvGrpSpPr>
        <p:grpSpPr>
          <a:xfrm>
            <a:off x="3420910" y="3576864"/>
            <a:ext cx="4524340" cy="2165267"/>
            <a:chOff x="3420910" y="3576864"/>
            <a:chExt cx="4524340" cy="2165267"/>
          </a:xfrm>
        </p:grpSpPr>
        <p:sp>
          <p:nvSpPr>
            <p:cNvPr id="150" name="流程图: 数据 149"/>
            <p:cNvSpPr/>
            <p:nvPr/>
          </p:nvSpPr>
          <p:spPr>
            <a:xfrm>
              <a:off x="5942275" y="5285015"/>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err="1"/>
                <a:t>accuarcy</a:t>
              </a:r>
              <a:endParaRPr kumimoji="1" lang="zh-CN" altLang="en-US" dirty="0"/>
            </a:p>
          </p:txBody>
        </p:sp>
        <p:grpSp>
          <p:nvGrpSpPr>
            <p:cNvPr id="199" name="组合 198"/>
            <p:cNvGrpSpPr/>
            <p:nvPr/>
          </p:nvGrpSpPr>
          <p:grpSpPr>
            <a:xfrm>
              <a:off x="3420910" y="3576864"/>
              <a:ext cx="3522853" cy="1708151"/>
              <a:chOff x="3420910" y="3576864"/>
              <a:chExt cx="3522853" cy="1708151"/>
            </a:xfrm>
          </p:grpSpPr>
          <p:cxnSp>
            <p:nvCxnSpPr>
              <p:cNvPr id="133" name="连接符: 肘形 132"/>
              <p:cNvCxnSpPr>
                <a:cxnSpLocks/>
                <a:stCxn id="104" idx="5"/>
                <a:endCxn id="150" idx="1"/>
              </p:cNvCxnSpPr>
              <p:nvPr/>
            </p:nvCxnSpPr>
            <p:spPr>
              <a:xfrm>
                <a:off x="6252391" y="3576864"/>
                <a:ext cx="691372" cy="1708151"/>
              </a:xfrm>
              <a:prstGeom prst="bentConnector2">
                <a:avLst/>
              </a:prstGeom>
              <a:ln w="76200">
                <a:solidFill>
                  <a:srgbClr val="FFC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3" name="连接符: 肘形 152"/>
              <p:cNvCxnSpPr>
                <a:stCxn id="99" idx="5"/>
                <a:endCxn id="150" idx="1"/>
              </p:cNvCxnSpPr>
              <p:nvPr/>
            </p:nvCxnSpPr>
            <p:spPr>
              <a:xfrm>
                <a:off x="3420910" y="4451696"/>
                <a:ext cx="3522853" cy="833319"/>
              </a:xfrm>
              <a:prstGeom prst="bentConnector2">
                <a:avLst/>
              </a:prstGeom>
              <a:ln w="76200">
                <a:solidFill>
                  <a:srgbClr val="FFC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sp>
        <p:nvSpPr>
          <p:cNvPr id="203" name="文本占位符 1"/>
          <p:cNvSpPr txBox="1">
            <a:spLocks/>
          </p:cNvSpPr>
          <p:nvPr/>
        </p:nvSpPr>
        <p:spPr>
          <a:xfrm>
            <a:off x="7945250" y="708693"/>
            <a:ext cx="3215380" cy="1028667"/>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rgbClr val="0070C0"/>
                </a:solidFill>
              </a:rPr>
              <a:t>实验证明，准确率几乎为</a:t>
            </a:r>
            <a:r>
              <a:rPr lang="en-US" altLang="zh-CN" sz="2000" dirty="0">
                <a:solidFill>
                  <a:srgbClr val="0070C0"/>
                </a:solidFill>
              </a:rPr>
              <a:t>100%</a:t>
            </a:r>
            <a:endParaRPr lang="zh-CN" altLang="en-US" sz="2000" dirty="0">
              <a:solidFill>
                <a:srgbClr val="0070C0"/>
              </a:solidFill>
            </a:endParaRPr>
          </a:p>
        </p:txBody>
      </p:sp>
      <p:pic>
        <p:nvPicPr>
          <p:cNvPr id="204" name="图片 203"/>
          <p:cNvPicPr>
            <a:picLocks noChangeAspect="1"/>
          </p:cNvPicPr>
          <p:nvPr/>
        </p:nvPicPr>
        <p:blipFill>
          <a:blip r:embed="rId3"/>
          <a:stretch>
            <a:fillRect/>
          </a:stretch>
        </p:blipFill>
        <p:spPr>
          <a:xfrm>
            <a:off x="1886893" y="1813741"/>
            <a:ext cx="9644617" cy="3231639"/>
          </a:xfrm>
          <a:prstGeom prst="rect">
            <a:avLst/>
          </a:prstGeom>
        </p:spPr>
      </p:pic>
    </p:spTree>
    <p:extLst>
      <p:ext uri="{BB962C8B-B14F-4D97-AF65-F5344CB8AC3E}">
        <p14:creationId xmlns:p14="http://schemas.microsoft.com/office/powerpoint/2010/main" val="13139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wipe(up)">
                                      <p:cBhvr>
                                        <p:cTn id="7" dur="500"/>
                                        <p:tgtEl>
                                          <p:spTgt spid="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
                                            <p:txEl>
                                              <p:pRg st="0" end="0"/>
                                            </p:txEl>
                                          </p:spTgt>
                                        </p:tgtEl>
                                      </p:cBhvr>
                                    </p:animEffect>
                                    <p:set>
                                      <p:cBhvr>
                                        <p:cTn id="12" dur="1" fill="hold">
                                          <p:stCondLst>
                                            <p:cond delay="499"/>
                                          </p:stCondLst>
                                        </p:cTn>
                                        <p:tgtEl>
                                          <p:spTgt spid="2">
                                            <p:txEl>
                                              <p:pRg st="0" end="0"/>
                                            </p:txEl>
                                          </p:spTgt>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42" presetClass="path" presetSubtype="0" accel="50000" decel="50000" fill="hold" nodeType="withEffect">
                                  <p:stCondLst>
                                    <p:cond delay="0"/>
                                  </p:stCondLst>
                                  <p:childTnLst>
                                    <p:animMotion origin="layout" path="M 4.16667E-6 2.96296E-6 L 0.00013 -0.59098 " pathEditMode="relative" rAng="0" ptsTypes="AA">
                                      <p:cBhvr>
                                        <p:cTn id="17" dur="1000" fill="hold"/>
                                        <p:tgtEl>
                                          <p:spTgt spid="170"/>
                                        </p:tgtEl>
                                        <p:attrNameLst>
                                          <p:attrName>ppt_x</p:attrName>
                                          <p:attrName>ppt_y</p:attrName>
                                        </p:attrNameLst>
                                      </p:cBhvr>
                                      <p:rCtr x="0" y="-29560"/>
                                    </p:animMotion>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71"/>
                                        </p:tgtEl>
                                        <p:attrNameLst>
                                          <p:attrName>style.visibility</p:attrName>
                                        </p:attrNameLst>
                                      </p:cBhvr>
                                      <p:to>
                                        <p:strVal val="visible"/>
                                      </p:to>
                                    </p:set>
                                    <p:animEffect transition="in" filter="wipe(up)">
                                      <p:cBhvr>
                                        <p:cTn id="21" dur="500"/>
                                        <p:tgtEl>
                                          <p:spTgt spid="17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70"/>
                                        </p:tgtEl>
                                      </p:cBhvr>
                                    </p:animEffect>
                                    <p:set>
                                      <p:cBhvr>
                                        <p:cTn id="26" dur="1" fill="hold">
                                          <p:stCondLst>
                                            <p:cond delay="499"/>
                                          </p:stCondLst>
                                        </p:cTn>
                                        <p:tgtEl>
                                          <p:spTgt spid="170"/>
                                        </p:tgtEl>
                                        <p:attrNameLst>
                                          <p:attrName>style.visibility</p:attrName>
                                        </p:attrNameLst>
                                      </p:cBhvr>
                                      <p:to>
                                        <p:strVal val="hidden"/>
                                      </p:to>
                                    </p:set>
                                  </p:childTnLst>
                                </p:cTn>
                              </p:par>
                              <p:par>
                                <p:cTn id="27" presetID="42" presetClass="path" presetSubtype="0" accel="50000" decel="50000" fill="hold" nodeType="withEffect">
                                  <p:stCondLst>
                                    <p:cond delay="0"/>
                                  </p:stCondLst>
                                  <p:childTnLst>
                                    <p:animMotion origin="layout" path="M 1.875E-6 1.48148E-6 L -0.0013 -0.59144 " pathEditMode="relative" rAng="0" ptsTypes="AA">
                                      <p:cBhvr>
                                        <p:cTn id="28" dur="1000" fill="hold"/>
                                        <p:tgtEl>
                                          <p:spTgt spid="171"/>
                                        </p:tgtEl>
                                        <p:attrNameLst>
                                          <p:attrName>ppt_x</p:attrName>
                                          <p:attrName>ppt_y</p:attrName>
                                        </p:attrNameLst>
                                      </p:cBhvr>
                                      <p:rCtr x="-65" y="-29583"/>
                                    </p:animMotion>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172"/>
                                        </p:tgtEl>
                                        <p:attrNameLst>
                                          <p:attrName>style.visibility</p:attrName>
                                        </p:attrNameLst>
                                      </p:cBhvr>
                                      <p:to>
                                        <p:strVal val="visible"/>
                                      </p:to>
                                    </p:set>
                                    <p:animEffect transition="in" filter="wipe(up)">
                                      <p:cBhvr>
                                        <p:cTn id="32" dur="500"/>
                                        <p:tgtEl>
                                          <p:spTgt spid="17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71"/>
                                        </p:tgtEl>
                                      </p:cBhvr>
                                    </p:animEffect>
                                    <p:set>
                                      <p:cBhvr>
                                        <p:cTn id="37" dur="1" fill="hold">
                                          <p:stCondLst>
                                            <p:cond delay="499"/>
                                          </p:stCondLst>
                                        </p:cTn>
                                        <p:tgtEl>
                                          <p:spTgt spid="171"/>
                                        </p:tgtEl>
                                        <p:attrNameLst>
                                          <p:attrName>style.visibility</p:attrName>
                                        </p:attrNameLst>
                                      </p:cBhvr>
                                      <p:to>
                                        <p:strVal val="hidden"/>
                                      </p:to>
                                    </p:set>
                                  </p:childTnLst>
                                </p:cTn>
                              </p:par>
                              <p:par>
                                <p:cTn id="38" presetID="42" presetClass="path" presetSubtype="0" accel="50000" decel="50000" fill="hold" nodeType="withEffect">
                                  <p:stCondLst>
                                    <p:cond delay="0"/>
                                  </p:stCondLst>
                                  <p:childTnLst>
                                    <p:animMotion origin="layout" path="M 2.08333E-7 4.07407E-6 L 0.00013 -0.5926 " pathEditMode="relative" rAng="0" ptsTypes="AA">
                                      <p:cBhvr>
                                        <p:cTn id="39" dur="1000" fill="hold"/>
                                        <p:tgtEl>
                                          <p:spTgt spid="172"/>
                                        </p:tgtEl>
                                        <p:attrNameLst>
                                          <p:attrName>ppt_x</p:attrName>
                                          <p:attrName>ppt_y</p:attrName>
                                        </p:attrNameLst>
                                      </p:cBhvr>
                                      <p:rCtr x="0" y="-29630"/>
                                    </p:animMotion>
                                  </p:childTnLst>
                                </p:cTn>
                              </p:par>
                            </p:childTnLst>
                          </p:cTn>
                        </p:par>
                        <p:par>
                          <p:cTn id="40" fill="hold">
                            <p:stCondLst>
                              <p:cond delay="1000"/>
                            </p:stCondLst>
                            <p:childTnLst>
                              <p:par>
                                <p:cTn id="41" presetID="22" presetClass="entr" presetSubtype="1" fill="hold" nodeType="afterEffect">
                                  <p:stCondLst>
                                    <p:cond delay="0"/>
                                  </p:stCondLst>
                                  <p:childTnLst>
                                    <p:set>
                                      <p:cBhvr>
                                        <p:cTn id="42" dur="1" fill="hold">
                                          <p:stCondLst>
                                            <p:cond delay="0"/>
                                          </p:stCondLst>
                                        </p:cTn>
                                        <p:tgtEl>
                                          <p:spTgt spid="173"/>
                                        </p:tgtEl>
                                        <p:attrNameLst>
                                          <p:attrName>style.visibility</p:attrName>
                                        </p:attrNameLst>
                                      </p:cBhvr>
                                      <p:to>
                                        <p:strVal val="visible"/>
                                      </p:to>
                                    </p:set>
                                    <p:animEffect transition="in" filter="wipe(up)">
                                      <p:cBhvr>
                                        <p:cTn id="43" dur="500"/>
                                        <p:tgtEl>
                                          <p:spTgt spid="173"/>
                                        </p:tgtEl>
                                      </p:cBhvr>
                                    </p:animEffect>
                                  </p:childTnLst>
                                </p:cTn>
                              </p:par>
                            </p:childTnLst>
                          </p:cTn>
                        </p:par>
                        <p:par>
                          <p:cTn id="44" fill="hold">
                            <p:stCondLst>
                              <p:cond delay="1500"/>
                            </p:stCondLst>
                            <p:childTnLst>
                              <p:par>
                                <p:cTn id="45" presetID="22" presetClass="entr" presetSubtype="1" fill="hold" nodeType="after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wipe(up)">
                                      <p:cBhvr>
                                        <p:cTn id="47" dur="500"/>
                                        <p:tgtEl>
                                          <p:spTgt spid="167"/>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200"/>
                                        </p:tgtEl>
                                        <p:attrNameLst>
                                          <p:attrName>style.visibility</p:attrName>
                                        </p:attrNameLst>
                                      </p:cBhvr>
                                      <p:to>
                                        <p:strVal val="visible"/>
                                      </p:to>
                                    </p:set>
                                    <p:animEffect transition="in" filter="wipe(left)">
                                      <p:cBhvr>
                                        <p:cTn id="51" dur="500"/>
                                        <p:tgtEl>
                                          <p:spTgt spid="20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173"/>
                                        </p:tgtEl>
                                      </p:cBhvr>
                                    </p:animEffect>
                                    <p:set>
                                      <p:cBhvr>
                                        <p:cTn id="56" dur="1" fill="hold">
                                          <p:stCondLst>
                                            <p:cond delay="499"/>
                                          </p:stCondLst>
                                        </p:cTn>
                                        <p:tgtEl>
                                          <p:spTgt spid="173"/>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67"/>
                                        </p:tgtEl>
                                      </p:cBhvr>
                                    </p:animEffect>
                                    <p:set>
                                      <p:cBhvr>
                                        <p:cTn id="59" dur="1" fill="hold">
                                          <p:stCondLst>
                                            <p:cond delay="499"/>
                                          </p:stCondLst>
                                        </p:cTn>
                                        <p:tgtEl>
                                          <p:spTgt spid="167"/>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200"/>
                                        </p:tgtEl>
                                      </p:cBhvr>
                                    </p:animEffect>
                                    <p:set>
                                      <p:cBhvr>
                                        <p:cTn id="62" dur="1" fill="hold">
                                          <p:stCondLst>
                                            <p:cond delay="499"/>
                                          </p:stCondLst>
                                        </p:cTn>
                                        <p:tgtEl>
                                          <p:spTgt spid="200"/>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71"/>
                                        </p:tgtEl>
                                      </p:cBhvr>
                                    </p:animEffect>
                                    <p:set>
                                      <p:cBhvr>
                                        <p:cTn id="65" dur="1" fill="hold">
                                          <p:stCondLst>
                                            <p:cond delay="499"/>
                                          </p:stCondLst>
                                        </p:cTn>
                                        <p:tgtEl>
                                          <p:spTgt spid="171"/>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72"/>
                                        </p:tgtEl>
                                      </p:cBhvr>
                                    </p:animEffect>
                                    <p:set>
                                      <p:cBhvr>
                                        <p:cTn id="68" dur="1" fill="hold">
                                          <p:stCondLst>
                                            <p:cond delay="499"/>
                                          </p:stCondLst>
                                        </p:cTn>
                                        <p:tgtEl>
                                          <p:spTgt spid="172"/>
                                        </p:tgtEl>
                                        <p:attrNameLst>
                                          <p:attrName>style.visibility</p:attrName>
                                        </p:attrNameLst>
                                      </p:cBhvr>
                                      <p:to>
                                        <p:strVal val="hidden"/>
                                      </p:to>
                                    </p:set>
                                  </p:childTnLst>
                                </p:cTn>
                              </p:par>
                              <p:par>
                                <p:cTn id="69" presetID="42" presetClass="entr" presetSubtype="0" fill="hold" grpId="0" nodeType="withEffect">
                                  <p:stCondLst>
                                    <p:cond delay="0"/>
                                  </p:stCondLst>
                                  <p:childTnLst>
                                    <p:set>
                                      <p:cBhvr>
                                        <p:cTn id="70" dur="1" fill="hold">
                                          <p:stCondLst>
                                            <p:cond delay="0"/>
                                          </p:stCondLst>
                                        </p:cTn>
                                        <p:tgtEl>
                                          <p:spTgt spid="203"/>
                                        </p:tgtEl>
                                        <p:attrNameLst>
                                          <p:attrName>style.visibility</p:attrName>
                                        </p:attrNameLst>
                                      </p:cBhvr>
                                      <p:to>
                                        <p:strVal val="visible"/>
                                      </p:to>
                                    </p:set>
                                    <p:animEffect transition="in" filter="fade">
                                      <p:cBhvr>
                                        <p:cTn id="71" dur="1000"/>
                                        <p:tgtEl>
                                          <p:spTgt spid="203"/>
                                        </p:tgtEl>
                                      </p:cBhvr>
                                    </p:animEffect>
                                    <p:anim calcmode="lin" valueType="num">
                                      <p:cBhvr>
                                        <p:cTn id="72" dur="1000" fill="hold"/>
                                        <p:tgtEl>
                                          <p:spTgt spid="203"/>
                                        </p:tgtEl>
                                        <p:attrNameLst>
                                          <p:attrName>ppt_x</p:attrName>
                                        </p:attrNameLst>
                                      </p:cBhvr>
                                      <p:tavLst>
                                        <p:tav tm="0">
                                          <p:val>
                                            <p:strVal val="#ppt_x"/>
                                          </p:val>
                                        </p:tav>
                                        <p:tav tm="100000">
                                          <p:val>
                                            <p:strVal val="#ppt_x"/>
                                          </p:val>
                                        </p:tav>
                                      </p:tavLst>
                                    </p:anim>
                                    <p:anim calcmode="lin" valueType="num">
                                      <p:cBhvr>
                                        <p:cTn id="73" dur="1000" fill="hold"/>
                                        <p:tgtEl>
                                          <p:spTgt spid="203"/>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1000"/>
                                        <p:tgtEl>
                                          <p:spTgt spid="204"/>
                                        </p:tgtEl>
                                      </p:cBhvr>
                                    </p:animEffect>
                                    <p:anim calcmode="lin" valueType="num">
                                      <p:cBhvr>
                                        <p:cTn id="77" dur="1000" fill="hold"/>
                                        <p:tgtEl>
                                          <p:spTgt spid="204"/>
                                        </p:tgtEl>
                                        <p:attrNameLst>
                                          <p:attrName>ppt_x</p:attrName>
                                        </p:attrNameLst>
                                      </p:cBhvr>
                                      <p:tavLst>
                                        <p:tav tm="0">
                                          <p:val>
                                            <p:strVal val="#ppt_x"/>
                                          </p:val>
                                        </p:tav>
                                        <p:tav tm="100000">
                                          <p:val>
                                            <p:strVal val="#ppt_x"/>
                                          </p:val>
                                        </p:tav>
                                      </p:tavLst>
                                    </p:anim>
                                    <p:anim calcmode="lin" valueType="num">
                                      <p:cBhvr>
                                        <p:cTn id="78" dur="1000" fill="hold"/>
                                        <p:tgtEl>
                                          <p:spTgt spid="2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20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结合</a:t>
            </a:r>
            <a:r>
              <a:rPr lang="en-US" altLang="zh-CN" dirty="0"/>
              <a:t>DCGAN</a:t>
            </a:r>
            <a:r>
              <a:rPr lang="zh-CN" altLang="en-US" dirty="0"/>
              <a:t>的优化：</a:t>
            </a:r>
          </a:p>
        </p:txBody>
      </p:sp>
      <p:sp>
        <p:nvSpPr>
          <p:cNvPr id="3" name="文本占位符 1"/>
          <p:cNvSpPr txBox="1">
            <a:spLocks/>
          </p:cNvSpPr>
          <p:nvPr/>
        </p:nvSpPr>
        <p:spPr>
          <a:xfrm>
            <a:off x="616205" y="911570"/>
            <a:ext cx="5882566" cy="721395"/>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网络结构：根据识别网络构建生成网络和判别网路</a:t>
            </a:r>
          </a:p>
        </p:txBody>
      </p:sp>
      <p:sp>
        <p:nvSpPr>
          <p:cNvPr id="21" name="文本占位符 1"/>
          <p:cNvSpPr txBox="1">
            <a:spLocks/>
          </p:cNvSpPr>
          <p:nvPr/>
        </p:nvSpPr>
        <p:spPr>
          <a:xfrm>
            <a:off x="4450210" y="1758532"/>
            <a:ext cx="573183" cy="170846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70C0"/>
                </a:solidFill>
              </a:rPr>
              <a:t>生成网络</a:t>
            </a:r>
          </a:p>
        </p:txBody>
      </p:sp>
      <p:grpSp>
        <p:nvGrpSpPr>
          <p:cNvPr id="63" name="组合 62"/>
          <p:cNvGrpSpPr/>
          <p:nvPr/>
        </p:nvGrpSpPr>
        <p:grpSpPr>
          <a:xfrm>
            <a:off x="830330" y="1632965"/>
            <a:ext cx="3497435" cy="4508836"/>
            <a:chOff x="474730" y="1632965"/>
            <a:chExt cx="3497435" cy="4508836"/>
          </a:xfrm>
        </p:grpSpPr>
        <p:sp>
          <p:nvSpPr>
            <p:cNvPr id="13" name="流程图: 数据 12"/>
            <p:cNvSpPr/>
            <p:nvPr/>
          </p:nvSpPr>
          <p:spPr>
            <a:xfrm>
              <a:off x="1969190" y="1632965"/>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z: 1*128</a:t>
              </a:r>
              <a:endParaRPr kumimoji="1" lang="zh-CN" altLang="en-US" dirty="0"/>
            </a:p>
          </p:txBody>
        </p:sp>
        <p:grpSp>
          <p:nvGrpSpPr>
            <p:cNvPr id="7" name="组合 6"/>
            <p:cNvGrpSpPr/>
            <p:nvPr/>
          </p:nvGrpSpPr>
          <p:grpSpPr>
            <a:xfrm>
              <a:off x="616206" y="2090080"/>
              <a:ext cx="3355959" cy="1355314"/>
              <a:chOff x="247214" y="12805541"/>
              <a:chExt cx="3355959" cy="1355314"/>
            </a:xfrm>
          </p:grpSpPr>
          <p:cxnSp>
            <p:nvCxnSpPr>
              <p:cNvPr id="8" name="直接箭头连接符 7"/>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流程图: 数据 8"/>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10" name="矩形 9"/>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128*1024</a:t>
                </a:r>
              </a:p>
              <a:p>
                <a:pPr algn="ctr"/>
                <a:r>
                  <a:rPr kumimoji="1" lang="zh-CN" altLang="en-US" dirty="0"/>
                  <a:t>全连接</a:t>
                </a:r>
              </a:p>
            </p:txBody>
          </p:sp>
          <p:cxnSp>
            <p:nvCxnSpPr>
              <p:cNvPr id="11" name="直接连接符 10"/>
              <p:cNvCxnSpPr>
                <a:cxnSpLocks/>
                <a:stCxn id="10"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23" name="组合 22"/>
            <p:cNvGrpSpPr/>
            <p:nvPr/>
          </p:nvGrpSpPr>
          <p:grpSpPr>
            <a:xfrm>
              <a:off x="608974" y="4786487"/>
              <a:ext cx="3355959" cy="1355314"/>
              <a:chOff x="247214" y="12805541"/>
              <a:chExt cx="3355959" cy="1355314"/>
            </a:xfrm>
          </p:grpSpPr>
          <p:cxnSp>
            <p:nvCxnSpPr>
              <p:cNvPr id="24" name="直接箭头连接符 23"/>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流程图: 数据 24"/>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26" name="矩形 25"/>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en-US" altLang="zh-CN" dirty="0"/>
              </a:p>
            </p:txBody>
          </p:sp>
          <p:cxnSp>
            <p:nvCxnSpPr>
              <p:cNvPr id="27" name="直接连接符 26"/>
              <p:cNvCxnSpPr>
                <a:cxnSpLocks/>
                <a:stCxn id="26"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46" name="组合 45"/>
            <p:cNvGrpSpPr/>
            <p:nvPr/>
          </p:nvGrpSpPr>
          <p:grpSpPr>
            <a:xfrm>
              <a:off x="474730" y="3450903"/>
              <a:ext cx="3490203" cy="1355314"/>
              <a:chOff x="112970" y="12805541"/>
              <a:chExt cx="3490203" cy="1355314"/>
            </a:xfrm>
          </p:grpSpPr>
          <p:cxnSp>
            <p:nvCxnSpPr>
              <p:cNvPr id="47" name="直接箭头连接符 46"/>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8" name="流程图: 数据 47"/>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49" name="矩形 48"/>
              <p:cNvSpPr/>
              <p:nvPr/>
            </p:nvSpPr>
            <p:spPr>
              <a:xfrm>
                <a:off x="112970" y="12810942"/>
                <a:ext cx="1471044"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Batch Normalize</a:t>
                </a:r>
                <a:endParaRPr kumimoji="1" lang="zh-CN" altLang="en-US" dirty="0"/>
              </a:p>
            </p:txBody>
          </p:sp>
          <p:cxnSp>
            <p:nvCxnSpPr>
              <p:cNvPr id="50" name="直接连接符 49"/>
              <p:cNvCxnSpPr>
                <a:cxnSpLocks/>
                <a:stCxn id="49" idx="3"/>
              </p:cNvCxnSpPr>
              <p:nvPr/>
            </p:nvCxnSpPr>
            <p:spPr>
              <a:xfrm>
                <a:off x="158401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62" name="组合 61"/>
          <p:cNvGrpSpPr/>
          <p:nvPr/>
        </p:nvGrpSpPr>
        <p:grpSpPr>
          <a:xfrm>
            <a:off x="837562" y="2095481"/>
            <a:ext cx="3490203" cy="4056719"/>
            <a:chOff x="5051097" y="1788638"/>
            <a:chExt cx="3490203" cy="4056719"/>
          </a:xfrm>
        </p:grpSpPr>
        <p:grpSp>
          <p:nvGrpSpPr>
            <p:cNvPr id="29" name="组合 28"/>
            <p:cNvGrpSpPr/>
            <p:nvPr/>
          </p:nvGrpSpPr>
          <p:grpSpPr>
            <a:xfrm>
              <a:off x="5107615" y="1788638"/>
              <a:ext cx="3433685" cy="1355314"/>
              <a:chOff x="169488" y="12805541"/>
              <a:chExt cx="3433685" cy="1355314"/>
            </a:xfrm>
          </p:grpSpPr>
          <p:cxnSp>
            <p:nvCxnSpPr>
              <p:cNvPr id="30" name="直接箭头连接符 29"/>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流程图: 数据 30"/>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3200</a:t>
                </a:r>
                <a:endParaRPr kumimoji="1" lang="zh-CN" altLang="en-US" dirty="0"/>
              </a:p>
            </p:txBody>
          </p:sp>
          <p:sp>
            <p:nvSpPr>
              <p:cNvPr id="32" name="矩形 31"/>
              <p:cNvSpPr/>
              <p:nvPr/>
            </p:nvSpPr>
            <p:spPr>
              <a:xfrm>
                <a:off x="169488" y="12810942"/>
                <a:ext cx="1424686"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1024</a:t>
                </a:r>
                <a:r>
                  <a:rPr kumimoji="1" lang="zh-CN" altLang="en-US" dirty="0"/>
                  <a:t>*</a:t>
                </a:r>
                <a:r>
                  <a:rPr kumimoji="1" lang="en-US" altLang="zh-CN" dirty="0"/>
                  <a:t>3200</a:t>
                </a:r>
              </a:p>
              <a:p>
                <a:pPr algn="ctr"/>
                <a:r>
                  <a:rPr kumimoji="1" lang="zh-CN" altLang="en-US" dirty="0"/>
                  <a:t>全连接</a:t>
                </a:r>
              </a:p>
            </p:txBody>
          </p:sp>
          <p:cxnSp>
            <p:nvCxnSpPr>
              <p:cNvPr id="33" name="直接连接符 32"/>
              <p:cNvCxnSpPr>
                <a:cxnSpLocks/>
                <a:stCxn id="32"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36" name="组合 35"/>
            <p:cNvGrpSpPr/>
            <p:nvPr/>
          </p:nvGrpSpPr>
          <p:grpSpPr>
            <a:xfrm>
              <a:off x="5185341" y="4490043"/>
              <a:ext cx="3355959" cy="1355314"/>
              <a:chOff x="247214" y="12805541"/>
              <a:chExt cx="3355959" cy="1355314"/>
            </a:xfrm>
          </p:grpSpPr>
          <p:cxnSp>
            <p:nvCxnSpPr>
              <p:cNvPr id="37" name="直接箭头连接符 36"/>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流程图: 数据 37"/>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3200</a:t>
                </a:r>
                <a:endParaRPr kumimoji="1" lang="zh-CN" altLang="en-US" dirty="0"/>
              </a:p>
            </p:txBody>
          </p:sp>
          <p:sp>
            <p:nvSpPr>
              <p:cNvPr id="39" name="矩形 38"/>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zh-CN" altLang="en-US" dirty="0"/>
              </a:p>
            </p:txBody>
          </p:sp>
          <p:cxnSp>
            <p:nvCxnSpPr>
              <p:cNvPr id="40" name="直接连接符 39"/>
              <p:cNvCxnSpPr>
                <a:cxnSpLocks/>
                <a:stCxn id="39"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57" name="组合 56"/>
            <p:cNvGrpSpPr/>
            <p:nvPr/>
          </p:nvGrpSpPr>
          <p:grpSpPr>
            <a:xfrm>
              <a:off x="5051097" y="3134729"/>
              <a:ext cx="3490203" cy="1355314"/>
              <a:chOff x="112970" y="12805541"/>
              <a:chExt cx="3490203" cy="1355314"/>
            </a:xfrm>
          </p:grpSpPr>
          <p:cxnSp>
            <p:nvCxnSpPr>
              <p:cNvPr id="58" name="直接箭头连接符 57"/>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9" name="流程图: 数据 58"/>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3200</a:t>
                </a:r>
                <a:endParaRPr kumimoji="1" lang="zh-CN" altLang="en-US" dirty="0"/>
              </a:p>
            </p:txBody>
          </p:sp>
          <p:sp>
            <p:nvSpPr>
              <p:cNvPr id="60" name="矩形 59"/>
              <p:cNvSpPr/>
              <p:nvPr/>
            </p:nvSpPr>
            <p:spPr>
              <a:xfrm>
                <a:off x="112970" y="12810942"/>
                <a:ext cx="1471044"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Batch Normalize</a:t>
                </a:r>
                <a:endParaRPr kumimoji="1" lang="zh-CN" altLang="en-US" dirty="0"/>
              </a:p>
            </p:txBody>
          </p:sp>
          <p:cxnSp>
            <p:nvCxnSpPr>
              <p:cNvPr id="61" name="直接连接符 60"/>
              <p:cNvCxnSpPr>
                <a:cxnSpLocks/>
                <a:stCxn id="60" idx="3"/>
              </p:cNvCxnSpPr>
              <p:nvPr/>
            </p:nvCxnSpPr>
            <p:spPr>
              <a:xfrm>
                <a:off x="158401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82" name="组合 81"/>
          <p:cNvGrpSpPr/>
          <p:nvPr/>
        </p:nvGrpSpPr>
        <p:grpSpPr>
          <a:xfrm>
            <a:off x="151219" y="2100882"/>
            <a:ext cx="4176546" cy="4082145"/>
            <a:chOff x="7355840" y="1995344"/>
            <a:chExt cx="4176546" cy="4082145"/>
          </a:xfrm>
        </p:grpSpPr>
        <p:grpSp>
          <p:nvGrpSpPr>
            <p:cNvPr id="41" name="组合 40"/>
            <p:cNvGrpSpPr/>
            <p:nvPr/>
          </p:nvGrpSpPr>
          <p:grpSpPr>
            <a:xfrm>
              <a:off x="8176427" y="1995344"/>
              <a:ext cx="3355959" cy="1355314"/>
              <a:chOff x="247214" y="12805541"/>
              <a:chExt cx="3355959" cy="1355314"/>
            </a:xfrm>
          </p:grpSpPr>
          <p:cxnSp>
            <p:nvCxnSpPr>
              <p:cNvPr id="42" name="直接箭头连接符 41"/>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3" name="流程图: 数据 42"/>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5</a:t>
                </a:r>
                <a:r>
                  <a:rPr kumimoji="1" lang="zh-CN" altLang="en-US" dirty="0"/>
                  <a:t>*</a:t>
                </a:r>
                <a:r>
                  <a:rPr kumimoji="1" lang="en-US" altLang="zh-CN" dirty="0"/>
                  <a:t>5</a:t>
                </a:r>
                <a:r>
                  <a:rPr kumimoji="1" lang="zh-CN" altLang="en-US" dirty="0"/>
                  <a:t>*</a:t>
                </a:r>
                <a:r>
                  <a:rPr kumimoji="1" lang="en-US" altLang="zh-CN" dirty="0"/>
                  <a:t>128</a:t>
                </a:r>
                <a:endParaRPr kumimoji="1" lang="zh-CN" altLang="en-US" dirty="0"/>
              </a:p>
            </p:txBody>
          </p:sp>
          <p:sp>
            <p:nvSpPr>
              <p:cNvPr id="44" name="矩形 43"/>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dirty="0"/>
                  <a:t>重排列</a:t>
                </a:r>
              </a:p>
            </p:txBody>
          </p:sp>
          <p:cxnSp>
            <p:nvCxnSpPr>
              <p:cNvPr id="45" name="直接连接符 44"/>
              <p:cNvCxnSpPr>
                <a:cxnSpLocks/>
                <a:stCxn id="44"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64" name="组合 63"/>
            <p:cNvGrpSpPr/>
            <p:nvPr/>
          </p:nvGrpSpPr>
          <p:grpSpPr>
            <a:xfrm>
              <a:off x="7355840" y="3356059"/>
              <a:ext cx="4176546" cy="1355314"/>
              <a:chOff x="-573373" y="12805541"/>
              <a:chExt cx="4176546" cy="1355314"/>
            </a:xfrm>
          </p:grpSpPr>
          <p:cxnSp>
            <p:nvCxnSpPr>
              <p:cNvPr id="65" name="直接箭头连接符 64"/>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6" name="流程图: 数据 65"/>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a:t>
                </a:r>
                <a:r>
                  <a:rPr kumimoji="1" lang="zh-CN" altLang="en-US" dirty="0"/>
                  <a:t>*</a:t>
                </a:r>
                <a:r>
                  <a:rPr kumimoji="1" lang="en-US" altLang="zh-CN" dirty="0"/>
                  <a:t>10</a:t>
                </a:r>
                <a:r>
                  <a:rPr kumimoji="1" lang="zh-CN" altLang="en-US" dirty="0"/>
                  <a:t>*</a:t>
                </a:r>
                <a:r>
                  <a:rPr kumimoji="1" lang="en-US" altLang="zh-CN" dirty="0"/>
                  <a:t>64</a:t>
                </a:r>
                <a:endParaRPr kumimoji="1" lang="zh-CN" altLang="en-US" dirty="0"/>
              </a:p>
            </p:txBody>
          </p:sp>
          <p:sp>
            <p:nvSpPr>
              <p:cNvPr id="67" name="矩形 66"/>
              <p:cNvSpPr/>
              <p:nvPr/>
            </p:nvSpPr>
            <p:spPr>
              <a:xfrm>
                <a:off x="-573373" y="12810942"/>
                <a:ext cx="2167547"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128</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endParaRPr kumimoji="1" lang="en-US" altLang="zh-CN" dirty="0"/>
              </a:p>
              <a:p>
                <a:pPr algn="ctr"/>
                <a:r>
                  <a:rPr kumimoji="1" lang="zh-CN" altLang="en-US" dirty="0"/>
                  <a:t>反卷积输出深度</a:t>
                </a:r>
                <a:r>
                  <a:rPr kumimoji="1" lang="en-US" altLang="zh-CN" dirty="0"/>
                  <a:t>64</a:t>
                </a:r>
                <a:endParaRPr kumimoji="1" lang="zh-CN" altLang="en-US" dirty="0"/>
              </a:p>
            </p:txBody>
          </p:sp>
          <p:cxnSp>
            <p:nvCxnSpPr>
              <p:cNvPr id="68" name="直接连接符 67"/>
              <p:cNvCxnSpPr>
                <a:cxnSpLocks/>
                <a:stCxn id="67"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70" name="组合 69"/>
            <p:cNvGrpSpPr/>
            <p:nvPr/>
          </p:nvGrpSpPr>
          <p:grpSpPr>
            <a:xfrm>
              <a:off x="8176427" y="4722175"/>
              <a:ext cx="3355959" cy="1355314"/>
              <a:chOff x="247214" y="12805541"/>
              <a:chExt cx="3355959" cy="1355314"/>
            </a:xfrm>
          </p:grpSpPr>
          <p:cxnSp>
            <p:nvCxnSpPr>
              <p:cNvPr id="71" name="直接箭头连接符 70"/>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2" name="流程图: 数据 71"/>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a:t>
                </a:r>
                <a:r>
                  <a:rPr kumimoji="1" lang="zh-CN" altLang="en-US" dirty="0"/>
                  <a:t>*</a:t>
                </a:r>
                <a:r>
                  <a:rPr kumimoji="1" lang="en-US" altLang="zh-CN" dirty="0"/>
                  <a:t>10</a:t>
                </a:r>
                <a:r>
                  <a:rPr kumimoji="1" lang="zh-CN" altLang="en-US" dirty="0"/>
                  <a:t>*</a:t>
                </a:r>
                <a:r>
                  <a:rPr kumimoji="1" lang="en-US" altLang="zh-CN" dirty="0"/>
                  <a:t>64</a:t>
                </a:r>
                <a:endParaRPr kumimoji="1" lang="zh-CN" altLang="en-US" dirty="0"/>
              </a:p>
            </p:txBody>
          </p:sp>
          <p:sp>
            <p:nvSpPr>
              <p:cNvPr id="73" name="矩形 72"/>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Batch Normalize</a:t>
                </a:r>
                <a:endParaRPr kumimoji="1" lang="zh-CN" altLang="en-US" dirty="0"/>
              </a:p>
            </p:txBody>
          </p:sp>
          <p:cxnSp>
            <p:nvCxnSpPr>
              <p:cNvPr id="74" name="直接连接符 73"/>
              <p:cNvCxnSpPr>
                <a:cxnSpLocks/>
                <a:stCxn id="73"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96" name="组合 95"/>
          <p:cNvGrpSpPr/>
          <p:nvPr/>
        </p:nvGrpSpPr>
        <p:grpSpPr>
          <a:xfrm>
            <a:off x="178133" y="2095481"/>
            <a:ext cx="4149632" cy="4076661"/>
            <a:chOff x="5625074" y="1649250"/>
            <a:chExt cx="4149632" cy="4076661"/>
          </a:xfrm>
        </p:grpSpPr>
        <p:grpSp>
          <p:nvGrpSpPr>
            <p:cNvPr id="77" name="组合 76"/>
            <p:cNvGrpSpPr/>
            <p:nvPr/>
          </p:nvGrpSpPr>
          <p:grpSpPr>
            <a:xfrm>
              <a:off x="6418747" y="1649250"/>
              <a:ext cx="3355959" cy="1355314"/>
              <a:chOff x="247214" y="12805541"/>
              <a:chExt cx="3355959" cy="1355314"/>
            </a:xfrm>
          </p:grpSpPr>
          <p:cxnSp>
            <p:nvCxnSpPr>
              <p:cNvPr id="78" name="直接箭头连接符 77"/>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9" name="流程图: 数据 78"/>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10*10*64</a:t>
                </a:r>
                <a:endParaRPr kumimoji="1" lang="zh-CN" altLang="en-US" dirty="0"/>
              </a:p>
            </p:txBody>
          </p:sp>
          <p:sp>
            <p:nvSpPr>
              <p:cNvPr id="80" name="矩形 79"/>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err="1"/>
                  <a:t>ReLU</a:t>
                </a:r>
                <a:endParaRPr kumimoji="1" lang="zh-CN" altLang="en-US" dirty="0"/>
              </a:p>
            </p:txBody>
          </p:sp>
          <p:cxnSp>
            <p:nvCxnSpPr>
              <p:cNvPr id="81" name="直接连接符 80"/>
              <p:cNvCxnSpPr>
                <a:cxnSpLocks/>
                <a:stCxn id="80"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83" name="组合 82"/>
            <p:cNvGrpSpPr/>
            <p:nvPr/>
          </p:nvGrpSpPr>
          <p:grpSpPr>
            <a:xfrm>
              <a:off x="5625074" y="3010073"/>
              <a:ext cx="4149632" cy="1355314"/>
              <a:chOff x="-546459" y="12805541"/>
              <a:chExt cx="4149632" cy="1355314"/>
            </a:xfrm>
          </p:grpSpPr>
          <p:cxnSp>
            <p:nvCxnSpPr>
              <p:cNvPr id="84" name="直接箭头连接符 83"/>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5" name="流程图: 数据 84"/>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20*20*1</a:t>
                </a:r>
                <a:endParaRPr kumimoji="1" lang="zh-CN" altLang="en-US" dirty="0"/>
              </a:p>
            </p:txBody>
          </p:sp>
          <p:sp>
            <p:nvSpPr>
              <p:cNvPr id="86" name="矩形 85"/>
              <p:cNvSpPr/>
              <p:nvPr/>
            </p:nvSpPr>
            <p:spPr>
              <a:xfrm>
                <a:off x="-546459" y="12810942"/>
                <a:ext cx="2140633"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64</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endParaRPr kumimoji="1" lang="en-US" altLang="zh-CN" dirty="0"/>
              </a:p>
              <a:p>
                <a:pPr algn="ctr"/>
                <a:r>
                  <a:rPr kumimoji="1" lang="zh-CN" altLang="en-US" dirty="0"/>
                  <a:t>反卷积输出深度</a:t>
                </a:r>
                <a:r>
                  <a:rPr kumimoji="1" lang="en-US" altLang="zh-CN" dirty="0"/>
                  <a:t>1</a:t>
                </a:r>
                <a:endParaRPr kumimoji="1" lang="zh-CN" altLang="en-US" dirty="0"/>
              </a:p>
            </p:txBody>
          </p:sp>
          <p:cxnSp>
            <p:nvCxnSpPr>
              <p:cNvPr id="87" name="直接连接符 86"/>
              <p:cNvCxnSpPr>
                <a:cxnSpLocks/>
                <a:stCxn id="86"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91" name="组合 90"/>
            <p:cNvGrpSpPr/>
            <p:nvPr/>
          </p:nvGrpSpPr>
          <p:grpSpPr>
            <a:xfrm>
              <a:off x="6418747" y="4370597"/>
              <a:ext cx="3355959" cy="1355314"/>
              <a:chOff x="247214" y="12805541"/>
              <a:chExt cx="3355959" cy="1355314"/>
            </a:xfrm>
          </p:grpSpPr>
          <p:cxnSp>
            <p:nvCxnSpPr>
              <p:cNvPr id="92" name="直接箭头连接符 91"/>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3" name="流程图: 数据 92"/>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20</a:t>
                </a:r>
                <a:r>
                  <a:rPr kumimoji="1" lang="zh-CN" altLang="en-US" dirty="0"/>
                  <a:t>*</a:t>
                </a:r>
                <a:r>
                  <a:rPr kumimoji="1" lang="en-US" altLang="zh-CN" dirty="0"/>
                  <a:t>20</a:t>
                </a:r>
                <a:r>
                  <a:rPr kumimoji="1" lang="zh-CN" altLang="en-US" dirty="0"/>
                  <a:t>*</a:t>
                </a:r>
                <a:r>
                  <a:rPr kumimoji="1" lang="en-US" altLang="zh-CN" dirty="0"/>
                  <a:t>1</a:t>
                </a:r>
                <a:endParaRPr kumimoji="1" lang="zh-CN" altLang="en-US" dirty="0"/>
              </a:p>
            </p:txBody>
          </p:sp>
          <p:sp>
            <p:nvSpPr>
              <p:cNvPr id="94" name="矩形 93"/>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sigmoid</a:t>
                </a:r>
                <a:endParaRPr kumimoji="1" lang="zh-CN" altLang="en-US" dirty="0"/>
              </a:p>
            </p:txBody>
          </p:sp>
          <p:cxnSp>
            <p:nvCxnSpPr>
              <p:cNvPr id="95" name="直接连接符 94"/>
              <p:cNvCxnSpPr>
                <a:cxnSpLocks/>
                <a:stCxn id="94"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30" name="组合 129"/>
          <p:cNvGrpSpPr/>
          <p:nvPr/>
        </p:nvGrpSpPr>
        <p:grpSpPr>
          <a:xfrm>
            <a:off x="7514656" y="507114"/>
            <a:ext cx="3368080" cy="5868915"/>
            <a:chOff x="7498472" y="618934"/>
            <a:chExt cx="3368080" cy="5868915"/>
          </a:xfrm>
        </p:grpSpPr>
        <p:grpSp>
          <p:nvGrpSpPr>
            <p:cNvPr id="108" name="组合 107"/>
            <p:cNvGrpSpPr/>
            <p:nvPr/>
          </p:nvGrpSpPr>
          <p:grpSpPr>
            <a:xfrm>
              <a:off x="7505147" y="1076050"/>
              <a:ext cx="3355959" cy="1355314"/>
              <a:chOff x="7404104" y="1380119"/>
              <a:chExt cx="3355959" cy="1355314"/>
            </a:xfrm>
          </p:grpSpPr>
          <p:cxnSp>
            <p:nvCxnSpPr>
              <p:cNvPr id="98" name="直接箭头连接符 97"/>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9" name="流程图: 数据 98"/>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10*10*64</a:t>
                </a:r>
                <a:endParaRPr kumimoji="1" lang="zh-CN" altLang="en-US" dirty="0"/>
              </a:p>
            </p:txBody>
          </p:sp>
          <p:sp>
            <p:nvSpPr>
              <p:cNvPr id="100" name="矩形 99"/>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64</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p>
            </p:txBody>
          </p:sp>
          <p:cxnSp>
            <p:nvCxnSpPr>
              <p:cNvPr id="101" name="直接连接符 100"/>
              <p:cNvCxnSpPr>
                <a:cxnSpLocks/>
                <a:stCxn id="100"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107" name="流程图: 数据 106"/>
            <p:cNvSpPr/>
            <p:nvPr/>
          </p:nvSpPr>
          <p:spPr>
            <a:xfrm>
              <a:off x="8863577" y="618934"/>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20</a:t>
              </a:r>
              <a:r>
                <a:rPr kumimoji="1" lang="zh-CN" altLang="en-US" dirty="0"/>
                <a:t>*</a:t>
              </a:r>
              <a:r>
                <a:rPr kumimoji="1" lang="en-US" altLang="zh-CN" dirty="0"/>
                <a:t>20</a:t>
              </a:r>
              <a:r>
                <a:rPr kumimoji="1" lang="zh-CN" altLang="en-US" dirty="0"/>
                <a:t>*</a:t>
              </a:r>
              <a:r>
                <a:rPr kumimoji="1" lang="en-US" altLang="zh-CN" dirty="0"/>
                <a:t>1</a:t>
              </a:r>
              <a:endParaRPr kumimoji="1" lang="zh-CN" altLang="en-US" dirty="0"/>
            </a:p>
          </p:txBody>
        </p:sp>
        <p:grpSp>
          <p:nvGrpSpPr>
            <p:cNvPr id="109" name="组合 108"/>
            <p:cNvGrpSpPr/>
            <p:nvPr/>
          </p:nvGrpSpPr>
          <p:grpSpPr>
            <a:xfrm>
              <a:off x="7498472" y="2431364"/>
              <a:ext cx="3355959" cy="1355314"/>
              <a:chOff x="247214" y="12805541"/>
              <a:chExt cx="3355959" cy="1355314"/>
            </a:xfrm>
          </p:grpSpPr>
          <p:cxnSp>
            <p:nvCxnSpPr>
              <p:cNvPr id="110" name="直接箭头连接符 109"/>
              <p:cNvCxnSpPr>
                <a:cxnSpLocks/>
              </p:cNvCxnSpPr>
              <p:nvPr/>
            </p:nvCxnSpPr>
            <p:spPr>
              <a:xfrm flipH="1">
                <a:off x="2607131" y="12805541"/>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1" name="流程图: 数据 110"/>
              <p:cNvSpPr/>
              <p:nvPr/>
            </p:nvSpPr>
            <p:spPr>
              <a:xfrm>
                <a:off x="1600198" y="13703739"/>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10*10*64</a:t>
                </a:r>
                <a:endParaRPr kumimoji="1" lang="zh-CN" altLang="en-US" dirty="0"/>
              </a:p>
            </p:txBody>
          </p:sp>
          <p:sp>
            <p:nvSpPr>
              <p:cNvPr id="112" name="矩形 111"/>
              <p:cNvSpPr/>
              <p:nvPr/>
            </p:nvSpPr>
            <p:spPr>
              <a:xfrm>
                <a:off x="247214" y="12810942"/>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 </a:t>
                </a:r>
                <a:r>
                  <a:rPr kumimoji="1" lang="en-US" altLang="zh-CN" dirty="0" err="1"/>
                  <a:t>ReLU</a:t>
                </a:r>
                <a:endParaRPr kumimoji="1" lang="zh-CN" altLang="en-US" dirty="0"/>
              </a:p>
            </p:txBody>
          </p:sp>
          <p:cxnSp>
            <p:nvCxnSpPr>
              <p:cNvPr id="113" name="直接连接符 112"/>
              <p:cNvCxnSpPr>
                <a:cxnSpLocks/>
                <a:stCxn id="112" idx="3"/>
              </p:cNvCxnSpPr>
              <p:nvPr/>
            </p:nvCxnSpPr>
            <p:spPr>
              <a:xfrm>
                <a:off x="1594174" y="13230084"/>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19" name="组合 118"/>
            <p:cNvGrpSpPr/>
            <p:nvPr/>
          </p:nvGrpSpPr>
          <p:grpSpPr>
            <a:xfrm>
              <a:off x="7498472" y="3777222"/>
              <a:ext cx="3355959" cy="1355314"/>
              <a:chOff x="7404104" y="1380119"/>
              <a:chExt cx="3355959" cy="1355314"/>
            </a:xfrm>
          </p:grpSpPr>
          <p:cxnSp>
            <p:nvCxnSpPr>
              <p:cNvPr id="120" name="直接箭头连接符 119"/>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1" name="流程图: 数据 120"/>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5</a:t>
                </a:r>
                <a:r>
                  <a:rPr kumimoji="1" lang="zh-CN" altLang="en-US" dirty="0"/>
                  <a:t>*</a:t>
                </a:r>
                <a:r>
                  <a:rPr kumimoji="1" lang="en-US" altLang="zh-CN" dirty="0"/>
                  <a:t>5</a:t>
                </a:r>
                <a:r>
                  <a:rPr kumimoji="1" lang="zh-CN" altLang="en-US" dirty="0"/>
                  <a:t>*</a:t>
                </a:r>
                <a:r>
                  <a:rPr kumimoji="1" lang="en-US" altLang="zh-CN" dirty="0"/>
                  <a:t>128</a:t>
                </a:r>
                <a:endParaRPr kumimoji="1" lang="zh-CN" altLang="en-US" dirty="0"/>
              </a:p>
            </p:txBody>
          </p:sp>
          <p:sp>
            <p:nvSpPr>
              <p:cNvPr id="122" name="矩形 121"/>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128</a:t>
                </a:r>
                <a:r>
                  <a:rPr kumimoji="1" lang="zh-CN" altLang="en-US" dirty="0"/>
                  <a:t>个</a:t>
                </a:r>
                <a:r>
                  <a:rPr kumimoji="1" lang="en-US" altLang="zh-CN" dirty="0"/>
                  <a:t>5</a:t>
                </a:r>
                <a:r>
                  <a:rPr kumimoji="1" lang="zh-CN" altLang="en-US" dirty="0"/>
                  <a:t>*</a:t>
                </a:r>
                <a:r>
                  <a:rPr kumimoji="1" lang="en-US" altLang="zh-CN" dirty="0"/>
                  <a:t>5</a:t>
                </a:r>
                <a:r>
                  <a:rPr kumimoji="1" lang="zh-CN" altLang="en-US" dirty="0"/>
                  <a:t>的卷积核</a:t>
                </a:r>
              </a:p>
            </p:txBody>
          </p:sp>
          <p:cxnSp>
            <p:nvCxnSpPr>
              <p:cNvPr id="123" name="直接连接符 122"/>
              <p:cNvCxnSpPr>
                <a:cxnSpLocks/>
                <a:stCxn id="122"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24" name="组合 123"/>
            <p:cNvGrpSpPr/>
            <p:nvPr/>
          </p:nvGrpSpPr>
          <p:grpSpPr>
            <a:xfrm>
              <a:off x="7498472" y="5132535"/>
              <a:ext cx="3355959" cy="1355314"/>
              <a:chOff x="7404104" y="1380119"/>
              <a:chExt cx="3355959" cy="1355314"/>
            </a:xfrm>
          </p:grpSpPr>
          <p:cxnSp>
            <p:nvCxnSpPr>
              <p:cNvPr id="125" name="直接箭头连接符 124"/>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6" name="流程图: 数据 125"/>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5</a:t>
                </a:r>
                <a:r>
                  <a:rPr kumimoji="1" lang="zh-CN" altLang="en-US" dirty="0"/>
                  <a:t>*</a:t>
                </a:r>
                <a:r>
                  <a:rPr kumimoji="1" lang="en-US" altLang="zh-CN" dirty="0"/>
                  <a:t>5</a:t>
                </a:r>
                <a:r>
                  <a:rPr kumimoji="1" lang="zh-CN" altLang="en-US" dirty="0"/>
                  <a:t>*</a:t>
                </a:r>
                <a:r>
                  <a:rPr kumimoji="1" lang="en-US" altLang="zh-CN" dirty="0"/>
                  <a:t>128</a:t>
                </a:r>
                <a:endParaRPr kumimoji="1" lang="zh-CN" altLang="en-US" dirty="0"/>
              </a:p>
            </p:txBody>
          </p:sp>
          <p:sp>
            <p:nvSpPr>
              <p:cNvPr id="127" name="矩形 126"/>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 </a:t>
                </a:r>
                <a:r>
                  <a:rPr kumimoji="1" lang="en-US" altLang="zh-CN" dirty="0" err="1"/>
                  <a:t>ReLU</a:t>
                </a:r>
                <a:endParaRPr kumimoji="1" lang="zh-CN" altLang="en-US" dirty="0"/>
              </a:p>
            </p:txBody>
          </p:sp>
          <p:cxnSp>
            <p:nvCxnSpPr>
              <p:cNvPr id="128" name="直接连接符 127"/>
              <p:cNvCxnSpPr>
                <a:cxnSpLocks/>
                <a:stCxn id="127"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52" name="组合 151"/>
          <p:cNvGrpSpPr/>
          <p:nvPr/>
        </p:nvGrpSpPr>
        <p:grpSpPr>
          <a:xfrm>
            <a:off x="7514656" y="964037"/>
            <a:ext cx="3368998" cy="5393938"/>
            <a:chOff x="4121727" y="1672746"/>
            <a:chExt cx="3368998" cy="5393938"/>
          </a:xfrm>
        </p:grpSpPr>
        <p:grpSp>
          <p:nvGrpSpPr>
            <p:cNvPr id="131" name="组合 130"/>
            <p:cNvGrpSpPr/>
            <p:nvPr/>
          </p:nvGrpSpPr>
          <p:grpSpPr>
            <a:xfrm>
              <a:off x="4134766" y="1672746"/>
              <a:ext cx="3355959" cy="1355314"/>
              <a:chOff x="7404104" y="1380119"/>
              <a:chExt cx="3355959" cy="1355314"/>
            </a:xfrm>
          </p:grpSpPr>
          <p:cxnSp>
            <p:nvCxnSpPr>
              <p:cNvPr id="132" name="直接箭头连接符 131"/>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3" name="流程图: 数据 132"/>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3200</a:t>
                </a:r>
                <a:endParaRPr kumimoji="1" lang="zh-CN" altLang="en-US" dirty="0"/>
              </a:p>
            </p:txBody>
          </p:sp>
          <p:sp>
            <p:nvSpPr>
              <p:cNvPr id="134" name="矩形 133"/>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zh-CN" altLang="en-US" dirty="0"/>
                  <a:t>重排列</a:t>
                </a:r>
              </a:p>
            </p:txBody>
          </p:sp>
          <p:cxnSp>
            <p:nvCxnSpPr>
              <p:cNvPr id="135" name="直接连接符 134"/>
              <p:cNvCxnSpPr>
                <a:cxnSpLocks/>
                <a:stCxn id="134"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36" name="组合 135"/>
            <p:cNvGrpSpPr/>
            <p:nvPr/>
          </p:nvGrpSpPr>
          <p:grpSpPr>
            <a:xfrm>
              <a:off x="4121727" y="3026168"/>
              <a:ext cx="3368998" cy="1355314"/>
              <a:chOff x="7391065" y="1380119"/>
              <a:chExt cx="3368998" cy="1355314"/>
            </a:xfrm>
          </p:grpSpPr>
          <p:cxnSp>
            <p:nvCxnSpPr>
              <p:cNvPr id="137" name="直接箭头连接符 136"/>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8" name="流程图: 数据 137"/>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139" name="矩形 138"/>
              <p:cNvSpPr/>
              <p:nvPr/>
            </p:nvSpPr>
            <p:spPr>
              <a:xfrm>
                <a:off x="7391065" y="1385520"/>
                <a:ext cx="1359999"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3200</a:t>
                </a:r>
                <a:r>
                  <a:rPr kumimoji="1" lang="zh-CN" altLang="en-US" dirty="0"/>
                  <a:t>*</a:t>
                </a:r>
                <a:r>
                  <a:rPr kumimoji="1" lang="en-US" altLang="zh-CN" dirty="0"/>
                  <a:t>1024</a:t>
                </a:r>
              </a:p>
              <a:p>
                <a:pPr algn="ctr"/>
                <a:r>
                  <a:rPr kumimoji="1" lang="zh-CN" altLang="en-US" dirty="0"/>
                  <a:t>全连接</a:t>
                </a:r>
              </a:p>
            </p:txBody>
          </p:sp>
          <p:cxnSp>
            <p:nvCxnSpPr>
              <p:cNvPr id="140" name="直接连接符 139"/>
              <p:cNvCxnSpPr>
                <a:cxnSpLocks/>
                <a:stCxn id="139"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42" name="组合 141"/>
            <p:cNvGrpSpPr/>
            <p:nvPr/>
          </p:nvGrpSpPr>
          <p:grpSpPr>
            <a:xfrm>
              <a:off x="4134766" y="4375998"/>
              <a:ext cx="3355959" cy="1355314"/>
              <a:chOff x="7404104" y="1380119"/>
              <a:chExt cx="3355959" cy="1355314"/>
            </a:xfrm>
          </p:grpSpPr>
          <p:cxnSp>
            <p:nvCxnSpPr>
              <p:cNvPr id="143" name="直接箭头连接符 142"/>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4" name="流程图: 数据 143"/>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145" name="矩形 144"/>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Batch Normalize</a:t>
                </a:r>
                <a:endParaRPr kumimoji="1" lang="zh-CN" altLang="en-US" dirty="0"/>
              </a:p>
            </p:txBody>
          </p:sp>
          <p:cxnSp>
            <p:nvCxnSpPr>
              <p:cNvPr id="146" name="直接连接符 145"/>
              <p:cNvCxnSpPr>
                <a:cxnSpLocks/>
                <a:stCxn id="145"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47" name="组合 146"/>
            <p:cNvGrpSpPr/>
            <p:nvPr/>
          </p:nvGrpSpPr>
          <p:grpSpPr>
            <a:xfrm>
              <a:off x="4121727" y="5711370"/>
              <a:ext cx="3355959" cy="1355314"/>
              <a:chOff x="7404104" y="1380119"/>
              <a:chExt cx="3355959" cy="1355314"/>
            </a:xfrm>
          </p:grpSpPr>
          <p:cxnSp>
            <p:nvCxnSpPr>
              <p:cNvPr id="148" name="直接箭头连接符 147"/>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9" name="流程图: 数据 148"/>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1024</a:t>
                </a:r>
                <a:endParaRPr kumimoji="1" lang="zh-CN" altLang="en-US" dirty="0"/>
              </a:p>
            </p:txBody>
          </p:sp>
          <p:sp>
            <p:nvSpPr>
              <p:cNvPr id="150" name="矩形 149"/>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Leaky </a:t>
                </a:r>
                <a:r>
                  <a:rPr kumimoji="1" lang="en-US" altLang="zh-CN" dirty="0" err="1"/>
                  <a:t>ReLU</a:t>
                </a:r>
                <a:endParaRPr kumimoji="1" lang="zh-CN" altLang="en-US" dirty="0"/>
              </a:p>
            </p:txBody>
          </p:sp>
          <p:cxnSp>
            <p:nvCxnSpPr>
              <p:cNvPr id="151" name="直接连接符 150"/>
              <p:cNvCxnSpPr>
                <a:cxnSpLocks/>
                <a:stCxn id="150"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grpSp>
        <p:nvGrpSpPr>
          <p:cNvPr id="153" name="组合 152"/>
          <p:cNvGrpSpPr/>
          <p:nvPr/>
        </p:nvGrpSpPr>
        <p:grpSpPr>
          <a:xfrm>
            <a:off x="7526777" y="967546"/>
            <a:ext cx="3355959" cy="1355314"/>
            <a:chOff x="7404104" y="1380119"/>
            <a:chExt cx="3355959" cy="1355314"/>
          </a:xfrm>
        </p:grpSpPr>
        <p:cxnSp>
          <p:nvCxnSpPr>
            <p:cNvPr id="154" name="直接箭头连接符 153"/>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5" name="流程图: 数据 154"/>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a:t>
              </a:r>
              <a:endParaRPr kumimoji="1" lang="zh-CN" altLang="en-US" dirty="0"/>
            </a:p>
          </p:txBody>
        </p:sp>
        <p:sp>
          <p:nvSpPr>
            <p:cNvPr id="156" name="矩形 155"/>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1024</a:t>
              </a:r>
              <a:r>
                <a:rPr kumimoji="1" lang="zh-CN" altLang="en-US" dirty="0"/>
                <a:t>*</a:t>
              </a:r>
              <a:r>
                <a:rPr kumimoji="1" lang="en-US" altLang="zh-CN" dirty="0"/>
                <a:t>1</a:t>
              </a:r>
            </a:p>
            <a:p>
              <a:pPr algn="ctr"/>
              <a:r>
                <a:rPr kumimoji="1" lang="zh-CN" altLang="en-US" dirty="0"/>
                <a:t>全连接</a:t>
              </a:r>
            </a:p>
          </p:txBody>
        </p:sp>
        <p:cxnSp>
          <p:nvCxnSpPr>
            <p:cNvPr id="157" name="直接连接符 156"/>
            <p:cNvCxnSpPr>
              <a:cxnSpLocks/>
              <a:stCxn id="156"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grpSp>
        <p:nvGrpSpPr>
          <p:cNvPr id="158" name="组合 157"/>
          <p:cNvGrpSpPr/>
          <p:nvPr/>
        </p:nvGrpSpPr>
        <p:grpSpPr>
          <a:xfrm>
            <a:off x="7526777" y="2308861"/>
            <a:ext cx="3355959" cy="1355314"/>
            <a:chOff x="7404104" y="1380119"/>
            <a:chExt cx="3355959" cy="1355314"/>
          </a:xfrm>
        </p:grpSpPr>
        <p:cxnSp>
          <p:nvCxnSpPr>
            <p:cNvPr id="159" name="直接箭头连接符 158"/>
            <p:cNvCxnSpPr>
              <a:cxnSpLocks/>
            </p:cNvCxnSpPr>
            <p:nvPr/>
          </p:nvCxnSpPr>
          <p:spPr>
            <a:xfrm flipH="1">
              <a:off x="9764021" y="1380119"/>
              <a:ext cx="1" cy="914484"/>
            </a:xfrm>
            <a:prstGeom prst="straightConnector1">
              <a:avLst/>
            </a:prstGeom>
            <a:ln w="76200">
              <a:solidFill>
                <a:srgbClr val="E73A1C"/>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0" name="流程图: 数据 159"/>
            <p:cNvSpPr/>
            <p:nvPr/>
          </p:nvSpPr>
          <p:spPr>
            <a:xfrm>
              <a:off x="8757088" y="2278317"/>
              <a:ext cx="2002975" cy="457116"/>
            </a:xfrm>
            <a:prstGeom prst="flowChartInputOutput">
              <a:avLst/>
            </a:prstGeom>
            <a:ln/>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en-US" altLang="zh-CN" dirty="0"/>
                <a:t>1</a:t>
              </a:r>
              <a:r>
                <a:rPr kumimoji="1" lang="zh-CN" altLang="en-US" dirty="0"/>
                <a:t>*</a:t>
              </a:r>
              <a:r>
                <a:rPr kumimoji="1" lang="en-US" altLang="zh-CN" dirty="0"/>
                <a:t>1</a:t>
              </a:r>
              <a:endParaRPr kumimoji="1" lang="zh-CN" altLang="en-US" dirty="0"/>
            </a:p>
          </p:txBody>
        </p:sp>
        <p:sp>
          <p:nvSpPr>
            <p:cNvPr id="161" name="矩形 160"/>
            <p:cNvSpPr/>
            <p:nvPr/>
          </p:nvSpPr>
          <p:spPr>
            <a:xfrm>
              <a:off x="7404104" y="1385520"/>
              <a:ext cx="1346960" cy="838284"/>
            </a:xfrm>
            <a:prstGeom prst="rect">
              <a:avLst/>
            </a:prstGeom>
            <a:ln/>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a:t>sigmoid</a:t>
              </a:r>
              <a:endParaRPr kumimoji="1" lang="zh-CN" altLang="en-US" dirty="0"/>
            </a:p>
          </p:txBody>
        </p:sp>
        <p:cxnSp>
          <p:nvCxnSpPr>
            <p:cNvPr id="162" name="直接连接符 161"/>
            <p:cNvCxnSpPr>
              <a:cxnSpLocks/>
              <a:stCxn id="161" idx="3"/>
            </p:cNvCxnSpPr>
            <p:nvPr/>
          </p:nvCxnSpPr>
          <p:spPr>
            <a:xfrm>
              <a:off x="8751064" y="1804662"/>
              <a:ext cx="996042" cy="0"/>
            </a:xfrm>
            <a:prstGeom prst="line">
              <a:avLst/>
            </a:prstGeom>
            <a:ln w="76200">
              <a:headEnd type="oval" w="med" len="med"/>
              <a:tailEnd type="triangle" w="med" len="med"/>
            </a:ln>
            <a:effectLst>
              <a:outerShdw blurRad="50800" dist="38100" dir="8100000" algn="tr"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
        <p:nvSpPr>
          <p:cNvPr id="163" name="文本占位符 1"/>
          <p:cNvSpPr txBox="1">
            <a:spLocks/>
          </p:cNvSpPr>
          <p:nvPr/>
        </p:nvSpPr>
        <p:spPr>
          <a:xfrm>
            <a:off x="6685442" y="904299"/>
            <a:ext cx="573183" cy="170846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0070C0"/>
                </a:solidFill>
              </a:rPr>
              <a:t>判别网络</a:t>
            </a:r>
          </a:p>
        </p:txBody>
      </p:sp>
      <p:sp>
        <p:nvSpPr>
          <p:cNvPr id="164" name="文本占位符 1"/>
          <p:cNvSpPr txBox="1">
            <a:spLocks/>
          </p:cNvSpPr>
          <p:nvPr/>
        </p:nvSpPr>
        <p:spPr>
          <a:xfrm>
            <a:off x="5739025" y="2430579"/>
            <a:ext cx="1503961" cy="627016"/>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70C0"/>
                </a:solidFill>
              </a:rPr>
              <a:t>DCGAN</a:t>
            </a:r>
            <a:endParaRPr lang="zh-CN" altLang="en-US" dirty="0">
              <a:solidFill>
                <a:srgbClr val="0070C0"/>
              </a:solidFill>
            </a:endParaRPr>
          </a:p>
        </p:txBody>
      </p:sp>
      <p:sp>
        <p:nvSpPr>
          <p:cNvPr id="165" name="文本占位符 1"/>
          <p:cNvSpPr txBox="1">
            <a:spLocks/>
          </p:cNvSpPr>
          <p:nvPr/>
        </p:nvSpPr>
        <p:spPr>
          <a:xfrm>
            <a:off x="5739025" y="2435444"/>
            <a:ext cx="3287520" cy="627001"/>
          </a:xfrm>
          <a:prstGeom prst="rect">
            <a:avLst/>
          </a:prstGeom>
          <a:ln w="12700" cmpd="sng">
            <a:noFill/>
          </a:ln>
        </p:spPr>
        <p:txBody>
          <a:bodyPr vert="horz" anchor="ctr"/>
          <a:lstStyle>
            <a:lvl1pPr marL="0" indent="0" algn="l" defTabSz="914377"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70C0"/>
                </a:solidFill>
              </a:rPr>
              <a:t>Wasserstein DCGAN</a:t>
            </a:r>
            <a:endParaRPr lang="zh-CN" altLang="en-US" dirty="0">
              <a:solidFill>
                <a:srgbClr val="0070C0"/>
              </a:solidFill>
            </a:endParaRPr>
          </a:p>
        </p:txBody>
      </p:sp>
    </p:spTree>
    <p:extLst>
      <p:ext uri="{BB962C8B-B14F-4D97-AF65-F5344CB8AC3E}">
        <p14:creationId xmlns:p14="http://schemas.microsoft.com/office/powerpoint/2010/main" val="84135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up)">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1.66667E-6 1.85185E-6 L 0.00143 -0.59213 " pathEditMode="relative" rAng="0" ptsTypes="AA">
                                      <p:cBhvr>
                                        <p:cTn id="16" dur="1000" fill="hold"/>
                                        <p:tgtEl>
                                          <p:spTgt spid="63"/>
                                        </p:tgtEl>
                                        <p:attrNameLst>
                                          <p:attrName>ppt_x</p:attrName>
                                          <p:attrName>ppt_y</p:attrName>
                                        </p:attrNameLst>
                                      </p:cBhvr>
                                      <p:rCtr x="65" y="-29606"/>
                                    </p:animMotion>
                                  </p:childTnLst>
                                </p:cTn>
                              </p:par>
                              <p:par>
                                <p:cTn id="17" presetID="10" presetClass="exit" presetSubtype="0" fill="hold" grpId="0" nodeType="withEffect">
                                  <p:stCondLst>
                                    <p:cond delay="0"/>
                                  </p:stCondLst>
                                  <p:childTnLst>
                                    <p:animEffect transition="out" filter="fade">
                                      <p:cBhvr>
                                        <p:cTn id="18" dur="500"/>
                                        <p:tgtEl>
                                          <p:spTgt spid="2">
                                            <p:txEl>
                                              <p:pRg st="0" end="0"/>
                                            </p:txEl>
                                          </p:spTgt>
                                        </p:tgtEl>
                                      </p:cBhvr>
                                    </p:animEffect>
                                    <p:set>
                                      <p:cBhvr>
                                        <p:cTn id="19" dur="1" fill="hold">
                                          <p:stCondLst>
                                            <p:cond delay="499"/>
                                          </p:stCondLst>
                                        </p:cTn>
                                        <p:tgtEl>
                                          <p:spTgt spid="2">
                                            <p:txEl>
                                              <p:pRg st="0" end="0"/>
                                            </p:tx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wipe(up)">
                                      <p:cBhvr>
                                        <p:cTn id="26" dur="500"/>
                                        <p:tgtEl>
                                          <p:spTgt spid="62"/>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1.04167E-6 2.59259E-6 L 0.00104 -0.59074 " pathEditMode="relative" rAng="0" ptsTypes="AA">
                                      <p:cBhvr>
                                        <p:cTn id="30" dur="1000" fill="hold"/>
                                        <p:tgtEl>
                                          <p:spTgt spid="62"/>
                                        </p:tgtEl>
                                        <p:attrNameLst>
                                          <p:attrName>ppt_x</p:attrName>
                                          <p:attrName>ppt_y</p:attrName>
                                        </p:attrNameLst>
                                      </p:cBhvr>
                                      <p:rCtr x="52" y="-29537"/>
                                    </p:animMotion>
                                  </p:childTnLst>
                                </p:cTn>
                              </p:par>
                              <p:par>
                                <p:cTn id="31" presetID="10" presetClass="exit" presetSubtype="0" fill="hold" nodeType="withEffect">
                                  <p:stCondLst>
                                    <p:cond delay="0"/>
                                  </p:stCondLst>
                                  <p:childTnLst>
                                    <p:animEffect transition="out" filter="fade">
                                      <p:cBhvr>
                                        <p:cTn id="32" dur="500"/>
                                        <p:tgtEl>
                                          <p:spTgt spid="63"/>
                                        </p:tgtEl>
                                      </p:cBhvr>
                                    </p:animEffect>
                                    <p:set>
                                      <p:cBhvr>
                                        <p:cTn id="33" dur="1" fill="hold">
                                          <p:stCondLst>
                                            <p:cond delay="499"/>
                                          </p:stCondLst>
                                        </p:cTn>
                                        <p:tgtEl>
                                          <p:spTgt spid="63"/>
                                        </p:tgtEl>
                                        <p:attrNameLst>
                                          <p:attrName>style.visibility</p:attrName>
                                        </p:attrNameLst>
                                      </p:cBhvr>
                                      <p:to>
                                        <p:strVal val="hidden"/>
                                      </p:to>
                                    </p:set>
                                  </p:childTnLst>
                                </p:cTn>
                              </p:par>
                            </p:childTnLst>
                          </p:cTn>
                        </p:par>
                        <p:par>
                          <p:cTn id="34" fill="hold">
                            <p:stCondLst>
                              <p:cond delay="1000"/>
                            </p:stCondLst>
                            <p:childTnLst>
                              <p:par>
                                <p:cTn id="35" presetID="22" presetClass="entr" presetSubtype="1" fill="hold" nodeType="after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wipe(up)">
                                      <p:cBhvr>
                                        <p:cTn id="37" dur="500"/>
                                        <p:tgtEl>
                                          <p:spTgt spid="82"/>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3.75E-6 4.81481E-6 L -0.00364 -0.59352 " pathEditMode="relative" rAng="0" ptsTypes="AA">
                                      <p:cBhvr>
                                        <p:cTn id="41" dur="1000" fill="hold"/>
                                        <p:tgtEl>
                                          <p:spTgt spid="82"/>
                                        </p:tgtEl>
                                        <p:attrNameLst>
                                          <p:attrName>ppt_x</p:attrName>
                                          <p:attrName>ppt_y</p:attrName>
                                        </p:attrNameLst>
                                      </p:cBhvr>
                                      <p:rCtr x="-182" y="-29676"/>
                                    </p:animMotion>
                                  </p:childTnLst>
                                </p:cTn>
                              </p:par>
                              <p:par>
                                <p:cTn id="42" presetID="10" presetClass="exit" presetSubtype="0" fill="hold" nodeType="withEffect">
                                  <p:stCondLst>
                                    <p:cond delay="0"/>
                                  </p:stCondLst>
                                  <p:childTnLst>
                                    <p:animEffect transition="out" filter="fade">
                                      <p:cBhvr>
                                        <p:cTn id="43" dur="500"/>
                                        <p:tgtEl>
                                          <p:spTgt spid="62"/>
                                        </p:tgtEl>
                                      </p:cBhvr>
                                    </p:animEffect>
                                    <p:set>
                                      <p:cBhvr>
                                        <p:cTn id="44" dur="1" fill="hold">
                                          <p:stCondLst>
                                            <p:cond delay="499"/>
                                          </p:stCondLst>
                                        </p:cTn>
                                        <p:tgtEl>
                                          <p:spTgt spid="62"/>
                                        </p:tgtEl>
                                        <p:attrNameLst>
                                          <p:attrName>style.visibility</p:attrName>
                                        </p:attrNameLst>
                                      </p:cBhvr>
                                      <p:to>
                                        <p:strVal val="hidden"/>
                                      </p:to>
                                    </p:set>
                                  </p:childTnLst>
                                </p:cTn>
                              </p:par>
                            </p:childTnLst>
                          </p:cTn>
                        </p:par>
                        <p:par>
                          <p:cTn id="45" fill="hold">
                            <p:stCondLst>
                              <p:cond delay="1000"/>
                            </p:stCondLst>
                            <p:childTnLst>
                              <p:par>
                                <p:cTn id="46" presetID="22" presetClass="entr" presetSubtype="1" fill="hold" nodeType="afterEffect">
                                  <p:stCondLst>
                                    <p:cond delay="0"/>
                                  </p:stCondLst>
                                  <p:childTnLst>
                                    <p:set>
                                      <p:cBhvr>
                                        <p:cTn id="47" dur="1" fill="hold">
                                          <p:stCondLst>
                                            <p:cond delay="0"/>
                                          </p:stCondLst>
                                        </p:cTn>
                                        <p:tgtEl>
                                          <p:spTgt spid="96"/>
                                        </p:tgtEl>
                                        <p:attrNameLst>
                                          <p:attrName>style.visibility</p:attrName>
                                        </p:attrNameLst>
                                      </p:cBhvr>
                                      <p:to>
                                        <p:strVal val="visible"/>
                                      </p:to>
                                    </p:set>
                                    <p:animEffect transition="in" filter="wipe(up)">
                                      <p:cBhvr>
                                        <p:cTn id="48" dur="500"/>
                                        <p:tgtEl>
                                          <p:spTgt spid="96"/>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63"/>
                                        </p:tgtEl>
                                        <p:attrNameLst>
                                          <p:attrName>style.visibility</p:attrName>
                                        </p:attrNameLst>
                                      </p:cBhvr>
                                      <p:to>
                                        <p:strVal val="visible"/>
                                      </p:to>
                                    </p:set>
                                    <p:animEffect transition="in" filter="fade">
                                      <p:cBhvr>
                                        <p:cTn id="53" dur="500"/>
                                        <p:tgtEl>
                                          <p:spTgt spid="163"/>
                                        </p:tgtEl>
                                      </p:cBhvr>
                                    </p:animEffect>
                                    <p:anim calcmode="lin" valueType="num">
                                      <p:cBhvr>
                                        <p:cTn id="54" dur="500" fill="hold"/>
                                        <p:tgtEl>
                                          <p:spTgt spid="163"/>
                                        </p:tgtEl>
                                        <p:attrNameLst>
                                          <p:attrName>ppt_x</p:attrName>
                                        </p:attrNameLst>
                                      </p:cBhvr>
                                      <p:tavLst>
                                        <p:tav tm="0">
                                          <p:val>
                                            <p:strVal val="#ppt_x"/>
                                          </p:val>
                                        </p:tav>
                                        <p:tav tm="100000">
                                          <p:val>
                                            <p:strVal val="#ppt_x"/>
                                          </p:val>
                                        </p:tav>
                                      </p:tavLst>
                                    </p:anim>
                                    <p:anim calcmode="lin" valueType="num">
                                      <p:cBhvr>
                                        <p:cTn id="55" dur="500" fill="hold"/>
                                        <p:tgtEl>
                                          <p:spTgt spid="163"/>
                                        </p:tgtEl>
                                        <p:attrNameLst>
                                          <p:attrName>ppt_y</p:attrName>
                                        </p:attrNameLst>
                                      </p:cBhvr>
                                      <p:tavLst>
                                        <p:tav tm="0">
                                          <p:val>
                                            <p:strVal val="#ppt_y+.1"/>
                                          </p:val>
                                        </p:tav>
                                        <p:tav tm="100000">
                                          <p:val>
                                            <p:strVal val="#ppt_y"/>
                                          </p:val>
                                        </p:tav>
                                      </p:tavLst>
                                    </p:anim>
                                  </p:childTnLst>
                                </p:cTn>
                              </p:par>
                              <p:par>
                                <p:cTn id="56" presetID="22" presetClass="entr" presetSubtype="1" fill="hold" nodeType="withEffect">
                                  <p:stCondLst>
                                    <p:cond delay="0"/>
                                  </p:stCondLst>
                                  <p:childTnLst>
                                    <p:set>
                                      <p:cBhvr>
                                        <p:cTn id="57" dur="1" fill="hold">
                                          <p:stCondLst>
                                            <p:cond delay="0"/>
                                          </p:stCondLst>
                                        </p:cTn>
                                        <p:tgtEl>
                                          <p:spTgt spid="130"/>
                                        </p:tgtEl>
                                        <p:attrNameLst>
                                          <p:attrName>style.visibility</p:attrName>
                                        </p:attrNameLst>
                                      </p:cBhvr>
                                      <p:to>
                                        <p:strVal val="visible"/>
                                      </p:to>
                                    </p:set>
                                    <p:animEffect transition="in" filter="wipe(up)">
                                      <p:cBhvr>
                                        <p:cTn id="58" dur="500"/>
                                        <p:tgtEl>
                                          <p:spTgt spid="130"/>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nodeType="clickEffect">
                                  <p:stCondLst>
                                    <p:cond delay="0"/>
                                  </p:stCondLst>
                                  <p:childTnLst>
                                    <p:animMotion origin="layout" path="M 2.91667E-6 -3.7037E-7 L -0.00157 -0.78819 " pathEditMode="relative" rAng="0" ptsTypes="AA">
                                      <p:cBhvr>
                                        <p:cTn id="62" dur="1000" fill="hold"/>
                                        <p:tgtEl>
                                          <p:spTgt spid="130"/>
                                        </p:tgtEl>
                                        <p:attrNameLst>
                                          <p:attrName>ppt_x</p:attrName>
                                          <p:attrName>ppt_y</p:attrName>
                                        </p:attrNameLst>
                                      </p:cBhvr>
                                      <p:rCtr x="-78" y="-39421"/>
                                    </p:animMotion>
                                  </p:childTnLst>
                                </p:cTn>
                              </p:par>
                            </p:childTnLst>
                          </p:cTn>
                        </p:par>
                        <p:par>
                          <p:cTn id="63" fill="hold">
                            <p:stCondLst>
                              <p:cond delay="1000"/>
                            </p:stCondLst>
                            <p:childTnLst>
                              <p:par>
                                <p:cTn id="64" presetID="22" presetClass="entr" presetSubtype="1" fill="hold" nodeType="afterEffect">
                                  <p:stCondLst>
                                    <p:cond delay="0"/>
                                  </p:stCondLst>
                                  <p:childTnLst>
                                    <p:set>
                                      <p:cBhvr>
                                        <p:cTn id="65" dur="1" fill="hold">
                                          <p:stCondLst>
                                            <p:cond delay="0"/>
                                          </p:stCondLst>
                                        </p:cTn>
                                        <p:tgtEl>
                                          <p:spTgt spid="152"/>
                                        </p:tgtEl>
                                        <p:attrNameLst>
                                          <p:attrName>style.visibility</p:attrName>
                                        </p:attrNameLst>
                                      </p:cBhvr>
                                      <p:to>
                                        <p:strVal val="visible"/>
                                      </p:to>
                                    </p:set>
                                    <p:animEffect transition="in" filter="wipe(up)">
                                      <p:cBhvr>
                                        <p:cTn id="66" dur="500"/>
                                        <p:tgtEl>
                                          <p:spTgt spid="152"/>
                                        </p:tgtEl>
                                      </p:cBhvr>
                                    </p:animEffect>
                                  </p:childTnLst>
                                </p:cTn>
                              </p:par>
                            </p:childTnLst>
                          </p:cTn>
                        </p:par>
                      </p:childTnLst>
                    </p:cTn>
                  </p:par>
                  <p:par>
                    <p:cTn id="67" fill="hold">
                      <p:stCondLst>
                        <p:cond delay="indefinite"/>
                      </p:stCondLst>
                      <p:childTnLst>
                        <p:par>
                          <p:cTn id="68" fill="hold">
                            <p:stCondLst>
                              <p:cond delay="0"/>
                            </p:stCondLst>
                            <p:childTnLst>
                              <p:par>
                                <p:cTn id="69" presetID="42" presetClass="path" presetSubtype="0" accel="50000" decel="50000" fill="hold" nodeType="clickEffect">
                                  <p:stCondLst>
                                    <p:cond delay="0"/>
                                  </p:stCondLst>
                                  <p:childTnLst>
                                    <p:animMotion origin="layout" path="M 2.70833E-6 3.7037E-6 L -0.00065 -0.78704 " pathEditMode="relative" rAng="0" ptsTypes="AA">
                                      <p:cBhvr>
                                        <p:cTn id="70" dur="1000" fill="hold"/>
                                        <p:tgtEl>
                                          <p:spTgt spid="152"/>
                                        </p:tgtEl>
                                        <p:attrNameLst>
                                          <p:attrName>ppt_x</p:attrName>
                                          <p:attrName>ppt_y</p:attrName>
                                        </p:attrNameLst>
                                      </p:cBhvr>
                                      <p:rCtr x="-39" y="-39352"/>
                                    </p:animMotion>
                                  </p:childTnLst>
                                </p:cTn>
                              </p:par>
                              <p:par>
                                <p:cTn id="71" presetID="10" presetClass="exit" presetSubtype="0" fill="hold" nodeType="withEffect">
                                  <p:stCondLst>
                                    <p:cond delay="0"/>
                                  </p:stCondLst>
                                  <p:childTnLst>
                                    <p:animEffect transition="out" filter="fade">
                                      <p:cBhvr>
                                        <p:cTn id="72" dur="500"/>
                                        <p:tgtEl>
                                          <p:spTgt spid="130"/>
                                        </p:tgtEl>
                                      </p:cBhvr>
                                    </p:animEffect>
                                    <p:set>
                                      <p:cBhvr>
                                        <p:cTn id="73" dur="1" fill="hold">
                                          <p:stCondLst>
                                            <p:cond delay="499"/>
                                          </p:stCondLst>
                                        </p:cTn>
                                        <p:tgtEl>
                                          <p:spTgt spid="130"/>
                                        </p:tgtEl>
                                        <p:attrNameLst>
                                          <p:attrName>style.visibility</p:attrName>
                                        </p:attrNameLst>
                                      </p:cBhvr>
                                      <p:to>
                                        <p:strVal val="hidden"/>
                                      </p:to>
                                    </p:set>
                                  </p:childTnLst>
                                </p:cTn>
                              </p:par>
                            </p:childTnLst>
                          </p:cTn>
                        </p:par>
                        <p:par>
                          <p:cTn id="74" fill="hold">
                            <p:stCondLst>
                              <p:cond delay="1000"/>
                            </p:stCondLst>
                            <p:childTnLst>
                              <p:par>
                                <p:cTn id="75" presetID="22" presetClass="entr" presetSubtype="1" fill="hold" nodeType="afterEffect">
                                  <p:stCondLst>
                                    <p:cond delay="0"/>
                                  </p:stCondLst>
                                  <p:childTnLst>
                                    <p:set>
                                      <p:cBhvr>
                                        <p:cTn id="76" dur="1" fill="hold">
                                          <p:stCondLst>
                                            <p:cond delay="0"/>
                                          </p:stCondLst>
                                        </p:cTn>
                                        <p:tgtEl>
                                          <p:spTgt spid="153"/>
                                        </p:tgtEl>
                                        <p:attrNameLst>
                                          <p:attrName>style.visibility</p:attrName>
                                        </p:attrNameLst>
                                      </p:cBhvr>
                                      <p:to>
                                        <p:strVal val="visible"/>
                                      </p:to>
                                    </p:set>
                                    <p:animEffect transition="in" filter="wipe(up)">
                                      <p:cBhvr>
                                        <p:cTn id="77" dur="500"/>
                                        <p:tgtEl>
                                          <p:spTgt spid="153"/>
                                        </p:tgtEl>
                                      </p:cBhvr>
                                    </p:animEffect>
                                  </p:childTnLst>
                                </p:cTn>
                              </p:par>
                            </p:childTnLst>
                          </p:cTn>
                        </p:par>
                        <p:par>
                          <p:cTn id="78" fill="hold">
                            <p:stCondLst>
                              <p:cond delay="1500"/>
                            </p:stCondLst>
                            <p:childTnLst>
                              <p:par>
                                <p:cTn id="79" presetID="22" presetClass="entr" presetSubtype="1" fill="hold" nodeType="afterEffect">
                                  <p:stCondLst>
                                    <p:cond delay="0"/>
                                  </p:stCondLst>
                                  <p:childTnLst>
                                    <p:set>
                                      <p:cBhvr>
                                        <p:cTn id="80" dur="1" fill="hold">
                                          <p:stCondLst>
                                            <p:cond delay="0"/>
                                          </p:stCondLst>
                                        </p:cTn>
                                        <p:tgtEl>
                                          <p:spTgt spid="158"/>
                                        </p:tgtEl>
                                        <p:attrNameLst>
                                          <p:attrName>style.visibility</p:attrName>
                                        </p:attrNameLst>
                                      </p:cBhvr>
                                      <p:to>
                                        <p:strVal val="visible"/>
                                      </p:to>
                                    </p:set>
                                    <p:animEffect transition="in" filter="wipe(up)">
                                      <p:cBhvr>
                                        <p:cTn id="81" dur="500"/>
                                        <p:tgtEl>
                                          <p:spTgt spid="158"/>
                                        </p:tgtEl>
                                      </p:cBhvr>
                                    </p:animEffect>
                                  </p:childTnLst>
                                </p:cTn>
                              </p:par>
                              <p:par>
                                <p:cTn id="82" presetID="42" presetClass="entr" presetSubtype="0" fill="hold" grpId="0" nodeType="withEffect">
                                  <p:stCondLst>
                                    <p:cond delay="0"/>
                                  </p:stCondLst>
                                  <p:childTnLst>
                                    <p:set>
                                      <p:cBhvr>
                                        <p:cTn id="83" dur="1" fill="hold">
                                          <p:stCondLst>
                                            <p:cond delay="0"/>
                                          </p:stCondLst>
                                        </p:cTn>
                                        <p:tgtEl>
                                          <p:spTgt spid="164"/>
                                        </p:tgtEl>
                                        <p:attrNameLst>
                                          <p:attrName>style.visibility</p:attrName>
                                        </p:attrNameLst>
                                      </p:cBhvr>
                                      <p:to>
                                        <p:strVal val="visible"/>
                                      </p:to>
                                    </p:set>
                                    <p:animEffect transition="in" filter="fade">
                                      <p:cBhvr>
                                        <p:cTn id="84" dur="500"/>
                                        <p:tgtEl>
                                          <p:spTgt spid="164"/>
                                        </p:tgtEl>
                                      </p:cBhvr>
                                    </p:animEffect>
                                    <p:anim calcmode="lin" valueType="num">
                                      <p:cBhvr>
                                        <p:cTn id="85" dur="500" fill="hold"/>
                                        <p:tgtEl>
                                          <p:spTgt spid="164"/>
                                        </p:tgtEl>
                                        <p:attrNameLst>
                                          <p:attrName>ppt_x</p:attrName>
                                        </p:attrNameLst>
                                      </p:cBhvr>
                                      <p:tavLst>
                                        <p:tav tm="0">
                                          <p:val>
                                            <p:strVal val="#ppt_x"/>
                                          </p:val>
                                        </p:tav>
                                        <p:tav tm="100000">
                                          <p:val>
                                            <p:strVal val="#ppt_x"/>
                                          </p:val>
                                        </p:tav>
                                      </p:tavLst>
                                    </p:anim>
                                    <p:anim calcmode="lin" valueType="num">
                                      <p:cBhvr>
                                        <p:cTn id="86" dur="500" fill="hold"/>
                                        <p:tgtEl>
                                          <p:spTgt spid="164"/>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158"/>
                                        </p:tgtEl>
                                      </p:cBhvr>
                                    </p:animEffect>
                                    <p:set>
                                      <p:cBhvr>
                                        <p:cTn id="91" dur="1" fill="hold">
                                          <p:stCondLst>
                                            <p:cond delay="499"/>
                                          </p:stCondLst>
                                        </p:cTn>
                                        <p:tgtEl>
                                          <p:spTgt spid="158"/>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64"/>
                                        </p:tgtEl>
                                      </p:cBhvr>
                                    </p:animEffect>
                                    <p:set>
                                      <p:cBhvr>
                                        <p:cTn id="94" dur="1" fill="hold">
                                          <p:stCondLst>
                                            <p:cond delay="499"/>
                                          </p:stCondLst>
                                        </p:cTn>
                                        <p:tgtEl>
                                          <p:spTgt spid="164"/>
                                        </p:tgtEl>
                                        <p:attrNameLst>
                                          <p:attrName>style.visibility</p:attrName>
                                        </p:attrNameLst>
                                      </p:cBhvr>
                                      <p:to>
                                        <p:strVal val="hidden"/>
                                      </p:to>
                                    </p:set>
                                  </p:childTnLst>
                                </p:cTn>
                              </p:par>
                              <p:par>
                                <p:cTn id="95" presetID="42" presetClass="entr" presetSubtype="0" fill="hold" grpId="0" nodeType="withEffect">
                                  <p:stCondLst>
                                    <p:cond delay="0"/>
                                  </p:stCondLst>
                                  <p:childTnLst>
                                    <p:set>
                                      <p:cBhvr>
                                        <p:cTn id="96" dur="1" fill="hold">
                                          <p:stCondLst>
                                            <p:cond delay="0"/>
                                          </p:stCondLst>
                                        </p:cTn>
                                        <p:tgtEl>
                                          <p:spTgt spid="165"/>
                                        </p:tgtEl>
                                        <p:attrNameLst>
                                          <p:attrName>style.visibility</p:attrName>
                                        </p:attrNameLst>
                                      </p:cBhvr>
                                      <p:to>
                                        <p:strVal val="visible"/>
                                      </p:to>
                                    </p:set>
                                    <p:animEffect transition="in" filter="fade">
                                      <p:cBhvr>
                                        <p:cTn id="97" dur="500"/>
                                        <p:tgtEl>
                                          <p:spTgt spid="165"/>
                                        </p:tgtEl>
                                      </p:cBhvr>
                                    </p:animEffect>
                                    <p:anim calcmode="lin" valueType="num">
                                      <p:cBhvr>
                                        <p:cTn id="98" dur="500" fill="hold"/>
                                        <p:tgtEl>
                                          <p:spTgt spid="165"/>
                                        </p:tgtEl>
                                        <p:attrNameLst>
                                          <p:attrName>ppt_x</p:attrName>
                                        </p:attrNameLst>
                                      </p:cBhvr>
                                      <p:tavLst>
                                        <p:tav tm="0">
                                          <p:val>
                                            <p:strVal val="#ppt_x"/>
                                          </p:val>
                                        </p:tav>
                                        <p:tav tm="100000">
                                          <p:val>
                                            <p:strVal val="#ppt_x"/>
                                          </p:val>
                                        </p:tav>
                                      </p:tavLst>
                                    </p:anim>
                                    <p:anim calcmode="lin" valueType="num">
                                      <p:cBhvr>
                                        <p:cTn id="99" dur="500" fill="hold"/>
                                        <p:tgtEl>
                                          <p:spTgt spid="1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21" grpId="0"/>
      <p:bldP spid="163" grpId="0"/>
      <p:bldP spid="164" grpId="0"/>
      <p:bldP spid="164" grpId="1"/>
      <p:bldP spid="16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结合</a:t>
            </a:r>
            <a:r>
              <a:rPr kumimoji="1" lang="en-US" altLang="zh-CN" dirty="0"/>
              <a:t>DCGAN</a:t>
            </a:r>
            <a:r>
              <a:rPr kumimoji="1" lang="zh-CN" altLang="en-US" dirty="0"/>
              <a:t>的优化</a:t>
            </a:r>
          </a:p>
        </p:txBody>
      </p:sp>
      <p:sp>
        <p:nvSpPr>
          <p:cNvPr id="12" name="矩形 11"/>
          <p:cNvSpPr/>
          <p:nvPr/>
        </p:nvSpPr>
        <p:spPr>
          <a:xfrm>
            <a:off x="3720007" y="979632"/>
            <a:ext cx="2236510" cy="492443"/>
          </a:xfrm>
          <a:prstGeom prst="rect">
            <a:avLst/>
          </a:prstGeom>
        </p:spPr>
        <p:txBody>
          <a:bodyPr wrap="none">
            <a:spAutoFit/>
          </a:bodyPr>
          <a:lstStyle/>
          <a:p>
            <a:pPr lvl="0">
              <a:lnSpc>
                <a:spcPct val="130000"/>
              </a:lnSpc>
            </a:pPr>
            <a:r>
              <a:rPr lang="zh-CN" altLang="en-US" sz="2000" b="1" dirty="0">
                <a:solidFill>
                  <a:schemeClr val="accent4">
                    <a:lumMod val="75000"/>
                  </a:schemeClr>
                </a:solidFill>
              </a:rPr>
              <a:t>点击此处添加标题</a:t>
            </a:r>
            <a:endParaRPr lang="en-US" altLang="zh-CN" sz="2000" b="1" dirty="0">
              <a:solidFill>
                <a:schemeClr val="accent4">
                  <a:lumMod val="75000"/>
                </a:schemeClr>
              </a:solidFill>
            </a:endParaRPr>
          </a:p>
        </p:txBody>
      </p:sp>
    </p:spTree>
    <p:extLst>
      <p:ext uri="{BB962C8B-B14F-4D97-AF65-F5344CB8AC3E}">
        <p14:creationId xmlns:p14="http://schemas.microsoft.com/office/powerpoint/2010/main" val="178243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目录</a:t>
            </a:r>
          </a:p>
        </p:txBody>
      </p:sp>
      <p:sp>
        <p:nvSpPr>
          <p:cNvPr id="3" name="文本占位符 2"/>
          <p:cNvSpPr>
            <a:spLocks noGrp="1"/>
          </p:cNvSpPr>
          <p:nvPr>
            <p:ph type="body" sz="quarter" idx="14"/>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5"/>
          </p:nvPr>
        </p:nvSpPr>
        <p:spPr>
          <a:xfrm>
            <a:off x="7219024" y="812850"/>
            <a:ext cx="932643" cy="634634"/>
          </a:xfrm>
        </p:spPr>
        <p:txBody>
          <a:bodyPr/>
          <a:lstStyle/>
          <a:p>
            <a:r>
              <a:rPr kumimoji="1" lang="en-US" altLang="zh-CN" dirty="0"/>
              <a:t>01</a:t>
            </a:r>
            <a:endParaRPr kumimoji="1" lang="zh-CN" altLang="en-US" dirty="0"/>
          </a:p>
        </p:txBody>
      </p:sp>
      <p:sp>
        <p:nvSpPr>
          <p:cNvPr id="5" name="文本占位符 4"/>
          <p:cNvSpPr>
            <a:spLocks noGrp="1"/>
          </p:cNvSpPr>
          <p:nvPr>
            <p:ph type="body" sz="quarter" idx="16"/>
          </p:nvPr>
        </p:nvSpPr>
        <p:spPr>
          <a:xfrm>
            <a:off x="8151665" y="812850"/>
            <a:ext cx="3253563" cy="634634"/>
          </a:xfrm>
        </p:spPr>
        <p:txBody>
          <a:bodyPr/>
          <a:lstStyle/>
          <a:p>
            <a:r>
              <a:rPr kumimoji="1" lang="zh-CN" altLang="en-US" dirty="0"/>
              <a:t>背景介绍</a:t>
            </a:r>
          </a:p>
        </p:txBody>
      </p:sp>
      <p:sp>
        <p:nvSpPr>
          <p:cNvPr id="6" name="文本占位符 5"/>
          <p:cNvSpPr>
            <a:spLocks noGrp="1"/>
          </p:cNvSpPr>
          <p:nvPr>
            <p:ph type="body" sz="quarter" idx="17"/>
          </p:nvPr>
        </p:nvSpPr>
        <p:spPr>
          <a:xfrm>
            <a:off x="7219024" y="1721806"/>
            <a:ext cx="932643" cy="634634"/>
          </a:xfrm>
        </p:spPr>
        <p:txBody>
          <a:bodyPr/>
          <a:lstStyle/>
          <a:p>
            <a:r>
              <a:rPr kumimoji="1" lang="en-US" altLang="zh-CN" dirty="0"/>
              <a:t>02</a:t>
            </a:r>
            <a:endParaRPr kumimoji="1" lang="zh-CN" altLang="en-US" dirty="0"/>
          </a:p>
        </p:txBody>
      </p:sp>
      <p:sp>
        <p:nvSpPr>
          <p:cNvPr id="7" name="文本占位符 6"/>
          <p:cNvSpPr>
            <a:spLocks noGrp="1"/>
          </p:cNvSpPr>
          <p:nvPr>
            <p:ph type="body" sz="quarter" idx="18"/>
          </p:nvPr>
        </p:nvSpPr>
        <p:spPr>
          <a:xfrm>
            <a:off x="8151665" y="1721806"/>
            <a:ext cx="3253563" cy="634634"/>
          </a:xfrm>
        </p:spPr>
        <p:txBody>
          <a:bodyPr/>
          <a:lstStyle/>
          <a:p>
            <a:r>
              <a:rPr kumimoji="1" lang="en-US" altLang="zh-CN" dirty="0"/>
              <a:t>Wasserstein GAN</a:t>
            </a:r>
            <a:endParaRPr kumimoji="1" lang="zh-CN" altLang="en-US" dirty="0"/>
          </a:p>
        </p:txBody>
      </p:sp>
      <p:sp>
        <p:nvSpPr>
          <p:cNvPr id="8" name="文本占位符 7"/>
          <p:cNvSpPr>
            <a:spLocks noGrp="1"/>
          </p:cNvSpPr>
          <p:nvPr>
            <p:ph type="body" sz="quarter" idx="19"/>
          </p:nvPr>
        </p:nvSpPr>
        <p:spPr>
          <a:xfrm>
            <a:off x="7219024" y="2630762"/>
            <a:ext cx="932643" cy="634634"/>
          </a:xfrm>
        </p:spPr>
        <p:txBody>
          <a:bodyPr/>
          <a:lstStyle/>
          <a:p>
            <a:r>
              <a:rPr kumimoji="1" lang="en-US" altLang="zh-CN" dirty="0"/>
              <a:t>03</a:t>
            </a:r>
            <a:endParaRPr kumimoji="1" lang="zh-CN" altLang="en-US" dirty="0"/>
          </a:p>
        </p:txBody>
      </p:sp>
      <p:sp>
        <p:nvSpPr>
          <p:cNvPr id="9" name="文本占位符 8"/>
          <p:cNvSpPr>
            <a:spLocks noGrp="1"/>
          </p:cNvSpPr>
          <p:nvPr>
            <p:ph type="body" sz="quarter" idx="20"/>
          </p:nvPr>
        </p:nvSpPr>
        <p:spPr>
          <a:xfrm>
            <a:off x="8151665" y="2630762"/>
            <a:ext cx="3253563" cy="634634"/>
          </a:xfrm>
        </p:spPr>
        <p:txBody>
          <a:bodyPr/>
          <a:lstStyle/>
          <a:p>
            <a:r>
              <a:rPr kumimoji="1" lang="zh-CN" altLang="en-US" dirty="0"/>
              <a:t>结合卷积网络的优化</a:t>
            </a:r>
          </a:p>
        </p:txBody>
      </p:sp>
      <p:sp>
        <p:nvSpPr>
          <p:cNvPr id="10" name="文本占位符 9"/>
          <p:cNvSpPr>
            <a:spLocks noGrp="1"/>
          </p:cNvSpPr>
          <p:nvPr>
            <p:ph type="body" sz="quarter" idx="21"/>
          </p:nvPr>
        </p:nvSpPr>
        <p:spPr>
          <a:xfrm>
            <a:off x="7219024" y="3539718"/>
            <a:ext cx="932643" cy="634634"/>
          </a:xfrm>
        </p:spPr>
        <p:txBody>
          <a:bodyPr/>
          <a:lstStyle/>
          <a:p>
            <a:r>
              <a:rPr kumimoji="1" lang="en-US" altLang="zh-CN" dirty="0"/>
              <a:t>04</a:t>
            </a:r>
            <a:endParaRPr kumimoji="1" lang="zh-CN" altLang="en-US" dirty="0"/>
          </a:p>
        </p:txBody>
      </p:sp>
      <p:sp>
        <p:nvSpPr>
          <p:cNvPr id="11" name="文本占位符 10"/>
          <p:cNvSpPr>
            <a:spLocks noGrp="1"/>
          </p:cNvSpPr>
          <p:nvPr>
            <p:ph type="body" sz="quarter" idx="22"/>
          </p:nvPr>
        </p:nvSpPr>
        <p:spPr>
          <a:xfrm>
            <a:off x="8151665" y="3539718"/>
            <a:ext cx="3253563" cy="634634"/>
          </a:xfrm>
        </p:spPr>
        <p:txBody>
          <a:bodyPr/>
          <a:lstStyle/>
          <a:p>
            <a:r>
              <a:rPr kumimoji="1" lang="zh-CN" altLang="en-US" dirty="0"/>
              <a:t>在验证码数据集上的实验</a:t>
            </a:r>
          </a:p>
        </p:txBody>
      </p:sp>
      <p:sp>
        <p:nvSpPr>
          <p:cNvPr id="12" name="文本占位符 11"/>
          <p:cNvSpPr>
            <a:spLocks noGrp="1"/>
          </p:cNvSpPr>
          <p:nvPr>
            <p:ph type="body" sz="quarter" idx="23"/>
          </p:nvPr>
        </p:nvSpPr>
        <p:spPr>
          <a:xfrm>
            <a:off x="7219024" y="4448674"/>
            <a:ext cx="932643" cy="634634"/>
          </a:xfrm>
        </p:spPr>
        <p:txBody>
          <a:bodyPr/>
          <a:lstStyle/>
          <a:p>
            <a:r>
              <a:rPr kumimoji="1" lang="en-US" altLang="zh-CN" dirty="0"/>
              <a:t>05</a:t>
            </a:r>
            <a:endParaRPr kumimoji="1" lang="zh-CN" altLang="en-US" dirty="0"/>
          </a:p>
        </p:txBody>
      </p:sp>
      <p:sp>
        <p:nvSpPr>
          <p:cNvPr id="13" name="文本占位符 12"/>
          <p:cNvSpPr>
            <a:spLocks noGrp="1"/>
          </p:cNvSpPr>
          <p:nvPr>
            <p:ph type="body" sz="quarter" idx="24"/>
          </p:nvPr>
        </p:nvSpPr>
        <p:spPr>
          <a:xfrm>
            <a:off x="8151665" y="4448674"/>
            <a:ext cx="3253563" cy="634634"/>
          </a:xfrm>
        </p:spPr>
        <p:txBody>
          <a:bodyPr/>
          <a:lstStyle/>
          <a:p>
            <a:r>
              <a:rPr kumimoji="1" lang="zh-CN" altLang="en-US" dirty="0"/>
              <a:t>在</a:t>
            </a:r>
            <a:r>
              <a:rPr kumimoji="1" lang="en-US" altLang="zh-CN" dirty="0" err="1"/>
              <a:t>CelebA</a:t>
            </a:r>
            <a:r>
              <a:rPr kumimoji="1" lang="zh-CN" altLang="en-US" dirty="0"/>
              <a:t>数据集上的实验</a:t>
            </a:r>
          </a:p>
        </p:txBody>
      </p:sp>
      <p:sp>
        <p:nvSpPr>
          <p:cNvPr id="14" name="文本占位符 11"/>
          <p:cNvSpPr txBox="1">
            <a:spLocks/>
          </p:cNvSpPr>
          <p:nvPr/>
        </p:nvSpPr>
        <p:spPr>
          <a:xfrm>
            <a:off x="7219022" y="5357630"/>
            <a:ext cx="932643" cy="634634"/>
          </a:xfrm>
          <a:prstGeom prst="rect">
            <a:avLst/>
          </a:prstGeom>
        </p:spPr>
        <p:txBody>
          <a:bodyPr anchor="ctr"/>
          <a:lstStyle>
            <a:lvl1pPr marL="0" indent="0" algn="l" defTabSz="914377" rtl="0" eaLnBrk="1" latinLnBrk="0" hangingPunct="1">
              <a:lnSpc>
                <a:spcPct val="100000"/>
              </a:lnSpc>
              <a:spcBef>
                <a:spcPts val="1000"/>
              </a:spcBef>
              <a:buFont typeface="Arial" panose="020B0604020202020204" pitchFamily="34" charset="0"/>
              <a:buNone/>
              <a:defRPr sz="4400" b="1" kern="1200">
                <a:solidFill>
                  <a:schemeClr val="accent1">
                    <a:lumMod val="75000"/>
                  </a:schemeClr>
                </a:solidFill>
                <a:latin typeface="Microsoft YaHei" charset="0"/>
                <a:ea typeface="Microsoft YaHei" charset="0"/>
                <a:cs typeface="Microsoft YaHei" charset="0"/>
              </a:defRPr>
            </a:lvl1pPr>
            <a:lvl2pPr marL="685783" indent="-228594" algn="ctr"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2971" indent="-228594" algn="ctr"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160"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349"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06</a:t>
            </a:r>
            <a:endParaRPr kumimoji="1" lang="zh-CN" altLang="en-US" dirty="0"/>
          </a:p>
        </p:txBody>
      </p:sp>
      <p:sp>
        <p:nvSpPr>
          <p:cNvPr id="17" name="文本占位符 12"/>
          <p:cNvSpPr txBox="1">
            <a:spLocks/>
          </p:cNvSpPr>
          <p:nvPr/>
        </p:nvSpPr>
        <p:spPr>
          <a:xfrm>
            <a:off x="8151667" y="5357630"/>
            <a:ext cx="3253563" cy="634634"/>
          </a:xfrm>
          <a:prstGeom prst="rect">
            <a:avLst/>
          </a:prstGeom>
        </p:spPr>
        <p:txBody>
          <a:bodyPr anchor="ctr"/>
          <a:lstStyle>
            <a:lvl1pPr marL="0" indent="0" algn="l" defTabSz="914377" rtl="0" eaLnBrk="1" latinLnBrk="0" hangingPunct="1">
              <a:lnSpc>
                <a:spcPct val="100000"/>
              </a:lnSpc>
              <a:spcBef>
                <a:spcPts val="1000"/>
              </a:spcBef>
              <a:buFont typeface="Arial" panose="020B0604020202020204" pitchFamily="34" charset="0"/>
              <a:buNone/>
              <a:defRPr sz="1600" b="0" kern="1200">
                <a:solidFill>
                  <a:schemeClr val="accent1">
                    <a:lumMod val="75000"/>
                  </a:schemeClr>
                </a:solidFill>
                <a:latin typeface="Microsoft YaHei" charset="0"/>
                <a:ea typeface="Microsoft YaHei" charset="0"/>
                <a:cs typeface="Microsoft YaHei" charset="0"/>
              </a:defRPr>
            </a:lvl1pPr>
            <a:lvl2pPr marL="685783" indent="-228594" algn="ctr"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2971" indent="-228594" algn="ctr"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160"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349" indent="-228594" algn="ctr"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a:t>总结回顾</a:t>
            </a:r>
            <a:endParaRPr kumimoji="1" lang="zh-CN" altLang="en-US" dirty="0"/>
          </a:p>
        </p:txBody>
      </p:sp>
    </p:spTree>
    <p:extLst>
      <p:ext uri="{BB962C8B-B14F-4D97-AF65-F5344CB8AC3E}">
        <p14:creationId xmlns:p14="http://schemas.microsoft.com/office/powerpoint/2010/main" val="19308810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04</a:t>
            </a:r>
            <a:r>
              <a:rPr kumimoji="1" lang="zh-CN" altLang="en-US" dirty="0"/>
              <a:t> 作品展示</a:t>
            </a:r>
          </a:p>
        </p:txBody>
      </p:sp>
      <p:pic>
        <p:nvPicPr>
          <p:cNvPr id="19" name="图片 18"/>
          <p:cNvPicPr>
            <a:picLocks noChangeAspect="1"/>
          </p:cNvPicPr>
          <p:nvPr/>
        </p:nvPicPr>
        <p:blipFill rotWithShape="1">
          <a:blip r:embed="rId2"/>
          <a:srcRect l="28917" r="28917"/>
          <a:stretch/>
        </p:blipFill>
        <p:spPr>
          <a:xfrm>
            <a:off x="1409491" y="1535400"/>
            <a:ext cx="2936879" cy="3915837"/>
          </a:xfrm>
          <a:prstGeom prst="roundRect">
            <a:avLst>
              <a:gd name="adj" fmla="val 2933"/>
            </a:avLst>
          </a:prstGeom>
          <a:solidFill>
            <a:srgbClr val="FFFFFF">
              <a:shade val="85000"/>
            </a:srgbClr>
          </a:solidFill>
          <a:ln>
            <a:noFill/>
          </a:ln>
          <a:effectLst>
            <a:reflection blurRad="12700" stA="38000" endPos="28000" dist="5000" dir="5400000" sy="-100000" algn="bl" rotWithShape="0"/>
          </a:effectLst>
        </p:spPr>
      </p:pic>
      <p:sp>
        <p:nvSpPr>
          <p:cNvPr id="22" name="矩形 21"/>
          <p:cNvSpPr/>
          <p:nvPr/>
        </p:nvSpPr>
        <p:spPr>
          <a:xfrm>
            <a:off x="1409491" y="4590998"/>
            <a:ext cx="2936879" cy="492443"/>
          </a:xfrm>
          <a:prstGeom prst="rect">
            <a:avLst/>
          </a:prstGeom>
          <a:solidFill>
            <a:schemeClr val="accent4">
              <a:lumMod val="75000"/>
            </a:schemeClr>
          </a:solidFill>
        </p:spPr>
        <p:txBody>
          <a:bodyPr wrap="square">
            <a:spAutoFit/>
          </a:bodyPr>
          <a:lstStyle/>
          <a:p>
            <a:pPr lvl="0" algn="ctr">
              <a:lnSpc>
                <a:spcPct val="130000"/>
              </a:lnSpc>
            </a:pPr>
            <a:r>
              <a:rPr lang="zh-CN" altLang="en-US" sz="2000" b="1" dirty="0">
                <a:solidFill>
                  <a:schemeClr val="bg1"/>
                </a:solidFill>
              </a:rPr>
              <a:t>点击此处添加标题</a:t>
            </a:r>
            <a:endParaRPr lang="en-US" altLang="zh-CN" sz="2000" b="1" dirty="0">
              <a:solidFill>
                <a:schemeClr val="bg1"/>
              </a:solidFill>
            </a:endParaRPr>
          </a:p>
        </p:txBody>
      </p:sp>
      <p:pic>
        <p:nvPicPr>
          <p:cNvPr id="24" name="图片 23"/>
          <p:cNvPicPr>
            <a:picLocks noChangeAspect="1"/>
          </p:cNvPicPr>
          <p:nvPr/>
        </p:nvPicPr>
        <p:blipFill rotWithShape="1">
          <a:blip r:embed="rId2"/>
          <a:srcRect l="28917" r="28917"/>
          <a:stretch/>
        </p:blipFill>
        <p:spPr>
          <a:xfrm>
            <a:off x="4590101" y="1535402"/>
            <a:ext cx="2936879" cy="3915837"/>
          </a:xfrm>
          <a:prstGeom prst="roundRect">
            <a:avLst>
              <a:gd name="adj" fmla="val 2933"/>
            </a:avLst>
          </a:prstGeom>
          <a:solidFill>
            <a:srgbClr val="FFFFFF">
              <a:shade val="85000"/>
            </a:srgbClr>
          </a:solidFill>
          <a:ln>
            <a:noFill/>
          </a:ln>
          <a:effectLst>
            <a:reflection blurRad="12700" stA="38000" endPos="28000" dist="5000" dir="5400000" sy="-100000" algn="bl" rotWithShape="0"/>
          </a:effectLst>
        </p:spPr>
      </p:pic>
      <p:sp>
        <p:nvSpPr>
          <p:cNvPr id="25" name="矩形 24"/>
          <p:cNvSpPr/>
          <p:nvPr/>
        </p:nvSpPr>
        <p:spPr>
          <a:xfrm>
            <a:off x="4590101" y="4591000"/>
            <a:ext cx="2936879" cy="492443"/>
          </a:xfrm>
          <a:prstGeom prst="rect">
            <a:avLst/>
          </a:prstGeom>
          <a:solidFill>
            <a:schemeClr val="accent4">
              <a:lumMod val="75000"/>
            </a:schemeClr>
          </a:solidFill>
        </p:spPr>
        <p:txBody>
          <a:bodyPr wrap="square">
            <a:spAutoFit/>
          </a:bodyPr>
          <a:lstStyle/>
          <a:p>
            <a:pPr lvl="0" algn="ctr">
              <a:lnSpc>
                <a:spcPct val="130000"/>
              </a:lnSpc>
            </a:pPr>
            <a:r>
              <a:rPr lang="zh-CN" altLang="en-US" sz="2000" b="1" dirty="0">
                <a:solidFill>
                  <a:schemeClr val="bg1"/>
                </a:solidFill>
              </a:rPr>
              <a:t>点击此处添加标题</a:t>
            </a:r>
            <a:endParaRPr lang="en-US" altLang="zh-CN" sz="2000" b="1" dirty="0">
              <a:solidFill>
                <a:schemeClr val="bg1"/>
              </a:solidFill>
            </a:endParaRPr>
          </a:p>
        </p:txBody>
      </p:sp>
      <p:pic>
        <p:nvPicPr>
          <p:cNvPr id="27" name="图片 26"/>
          <p:cNvPicPr>
            <a:picLocks noChangeAspect="1"/>
          </p:cNvPicPr>
          <p:nvPr/>
        </p:nvPicPr>
        <p:blipFill rotWithShape="1">
          <a:blip r:embed="rId2"/>
          <a:srcRect l="28917" r="28917"/>
          <a:stretch/>
        </p:blipFill>
        <p:spPr>
          <a:xfrm>
            <a:off x="7770709" y="1535402"/>
            <a:ext cx="2936879" cy="3915837"/>
          </a:xfrm>
          <a:prstGeom prst="roundRect">
            <a:avLst>
              <a:gd name="adj" fmla="val 2933"/>
            </a:avLst>
          </a:prstGeom>
          <a:solidFill>
            <a:srgbClr val="FFFFFF">
              <a:shade val="85000"/>
            </a:srgbClr>
          </a:solidFill>
          <a:ln>
            <a:noFill/>
          </a:ln>
          <a:effectLst>
            <a:reflection blurRad="12700" stA="38000" endPos="28000" dist="5000" dir="5400000" sy="-100000" algn="bl" rotWithShape="0"/>
          </a:effectLst>
        </p:spPr>
      </p:pic>
      <p:sp>
        <p:nvSpPr>
          <p:cNvPr id="28" name="矩形 27"/>
          <p:cNvSpPr/>
          <p:nvPr/>
        </p:nvSpPr>
        <p:spPr>
          <a:xfrm>
            <a:off x="7770709" y="4591000"/>
            <a:ext cx="2936879" cy="492443"/>
          </a:xfrm>
          <a:prstGeom prst="rect">
            <a:avLst/>
          </a:prstGeom>
          <a:solidFill>
            <a:schemeClr val="accent4">
              <a:lumMod val="75000"/>
            </a:schemeClr>
          </a:solidFill>
        </p:spPr>
        <p:txBody>
          <a:bodyPr wrap="square">
            <a:spAutoFit/>
          </a:bodyPr>
          <a:lstStyle/>
          <a:p>
            <a:pPr lvl="0" algn="ctr">
              <a:lnSpc>
                <a:spcPct val="130000"/>
              </a:lnSpc>
            </a:pPr>
            <a:r>
              <a:rPr lang="zh-CN" altLang="en-US" sz="2000" b="1" dirty="0">
                <a:solidFill>
                  <a:schemeClr val="bg1"/>
                </a:solidFill>
              </a:rPr>
              <a:t>点击此处添加标题</a:t>
            </a:r>
            <a:endParaRPr lang="en-US" altLang="zh-CN" sz="2000" b="1" dirty="0">
              <a:solidFill>
                <a:schemeClr val="bg1"/>
              </a:solidFill>
            </a:endParaRPr>
          </a:p>
        </p:txBody>
      </p:sp>
      <p:pic>
        <p:nvPicPr>
          <p:cNvPr id="29" name="图片 28">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15" y="450315"/>
            <a:ext cx="1828800" cy="243840"/>
          </a:xfrm>
          <a:prstGeom prst="rect">
            <a:avLst/>
          </a:prstGeom>
        </p:spPr>
      </p:pic>
    </p:spTree>
    <p:extLst>
      <p:ext uri="{BB962C8B-B14F-4D97-AF65-F5344CB8AC3E}">
        <p14:creationId xmlns:p14="http://schemas.microsoft.com/office/powerpoint/2010/main" val="21380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04</a:t>
            </a:r>
            <a:r>
              <a:rPr kumimoji="1" lang="zh-CN" altLang="en-US" dirty="0"/>
              <a:t> 作品展示</a:t>
            </a:r>
          </a:p>
        </p:txBody>
      </p:sp>
      <p:pic>
        <p:nvPicPr>
          <p:cNvPr id="3" name="图片 2"/>
          <p:cNvPicPr>
            <a:picLocks noChangeAspect="1"/>
          </p:cNvPicPr>
          <p:nvPr/>
        </p:nvPicPr>
        <p:blipFill>
          <a:blip r:embed="rId2"/>
          <a:stretch>
            <a:fillRect/>
          </a:stretch>
        </p:blipFill>
        <p:spPr>
          <a:xfrm>
            <a:off x="0" y="3351"/>
            <a:ext cx="12192000" cy="6854651"/>
          </a:xfrm>
          <a:prstGeom prst="rtTriangle">
            <a:avLst/>
          </a:prstGeom>
        </p:spPr>
      </p:pic>
      <p:sp>
        <p:nvSpPr>
          <p:cNvPr id="4" name="文本框 8"/>
          <p:cNvSpPr txBox="1"/>
          <p:nvPr/>
        </p:nvSpPr>
        <p:spPr>
          <a:xfrm>
            <a:off x="6842411" y="1979822"/>
            <a:ext cx="4902289" cy="12926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tx1">
                    <a:lumMod val="75000"/>
                    <a:lumOff val="25000"/>
                  </a:schemeClr>
                </a:solidFill>
                <a:latin typeface="+mn-ea"/>
              </a:rPr>
              <a:t>顶部“开始”面板中可以对字体、字号、颜色、行距等进行修改。建议正文</a:t>
            </a:r>
            <a:r>
              <a:rPr lang="en-US" altLang="zh-CN" sz="1200" dirty="0">
                <a:solidFill>
                  <a:schemeClr val="tx1">
                    <a:lumMod val="75000"/>
                    <a:lumOff val="25000"/>
                  </a:schemeClr>
                </a:solidFill>
                <a:latin typeface="+mn-ea"/>
              </a:rPr>
              <a:t>8-14</a:t>
            </a:r>
            <a:r>
              <a:rPr lang="zh-CN" altLang="en-US" sz="1200" dirty="0">
                <a:solidFill>
                  <a:schemeClr val="tx1">
                    <a:lumMod val="75000"/>
                    <a:lumOff val="25000"/>
                  </a:schemeClr>
                </a:solidFill>
                <a:latin typeface="+mn-ea"/>
              </a:rPr>
              <a:t>号字，</a:t>
            </a:r>
            <a:r>
              <a:rPr lang="en-US" altLang="zh-CN" sz="1200" dirty="0">
                <a:solidFill>
                  <a:schemeClr val="tx1">
                    <a:lumMod val="75000"/>
                    <a:lumOff val="25000"/>
                  </a:schemeClr>
                </a:solidFill>
                <a:latin typeface="+mn-ea"/>
              </a:rPr>
              <a:t>1.3</a:t>
            </a:r>
            <a:r>
              <a:rPr lang="zh-CN" altLang="en-US" sz="1200" dirty="0">
                <a:solidFill>
                  <a:schemeClr val="tx1">
                    <a:lumMod val="75000"/>
                    <a:lumOff val="25000"/>
                  </a:schemeClr>
                </a:solidFill>
                <a:latin typeface="+mn-ea"/>
              </a:rPr>
              <a:t>倍字间距。顶部“开始”面板中可以对字体、字号、颜色、行距等进行修改。建议正文</a:t>
            </a:r>
            <a:r>
              <a:rPr lang="en-US" altLang="zh-CN" sz="1200" dirty="0">
                <a:solidFill>
                  <a:schemeClr val="tx1">
                    <a:lumMod val="75000"/>
                    <a:lumOff val="25000"/>
                  </a:schemeClr>
                </a:solidFill>
                <a:latin typeface="+mn-ea"/>
              </a:rPr>
              <a:t>8-14</a:t>
            </a:r>
            <a:r>
              <a:rPr lang="zh-CN" altLang="en-US" sz="1200" dirty="0">
                <a:solidFill>
                  <a:schemeClr val="tx1">
                    <a:lumMod val="75000"/>
                    <a:lumOff val="25000"/>
                  </a:schemeClr>
                </a:solidFill>
                <a:latin typeface="+mn-ea"/>
              </a:rPr>
              <a:t>号字，</a:t>
            </a:r>
            <a:r>
              <a:rPr lang="en-US" altLang="zh-CN" sz="1200" dirty="0">
                <a:solidFill>
                  <a:schemeClr val="tx1">
                    <a:lumMod val="75000"/>
                    <a:lumOff val="25000"/>
                  </a:schemeClr>
                </a:solidFill>
                <a:latin typeface="+mn-ea"/>
              </a:rPr>
              <a:t>1.3</a:t>
            </a:r>
            <a:r>
              <a:rPr lang="zh-CN" altLang="en-US" sz="1200" dirty="0">
                <a:solidFill>
                  <a:schemeClr val="tx1">
                    <a:lumMod val="75000"/>
                    <a:lumOff val="25000"/>
                  </a:schemeClr>
                </a:solidFill>
                <a:latin typeface="+mn-ea"/>
              </a:rPr>
              <a:t>倍字间距。顶部“开始”面板中可以对字体、字号、颜色、行距等进行修改。建议正文</a:t>
            </a:r>
            <a:r>
              <a:rPr lang="en-US" altLang="zh-CN" sz="1200" dirty="0">
                <a:solidFill>
                  <a:schemeClr val="tx1">
                    <a:lumMod val="75000"/>
                    <a:lumOff val="25000"/>
                  </a:schemeClr>
                </a:solidFill>
                <a:latin typeface="+mn-ea"/>
              </a:rPr>
              <a:t>8-14</a:t>
            </a:r>
            <a:r>
              <a:rPr lang="zh-CN" altLang="en-US" sz="1200" dirty="0">
                <a:solidFill>
                  <a:schemeClr val="tx1">
                    <a:lumMod val="75000"/>
                    <a:lumOff val="25000"/>
                  </a:schemeClr>
                </a:solidFill>
                <a:latin typeface="+mn-ea"/>
              </a:rPr>
              <a:t>号字，</a:t>
            </a:r>
            <a:r>
              <a:rPr lang="en-US" altLang="zh-CN" sz="1200" dirty="0">
                <a:solidFill>
                  <a:schemeClr val="tx1">
                    <a:lumMod val="75000"/>
                    <a:lumOff val="25000"/>
                  </a:schemeClr>
                </a:solidFill>
                <a:latin typeface="+mn-ea"/>
              </a:rPr>
              <a:t>1.3</a:t>
            </a:r>
            <a:r>
              <a:rPr lang="zh-CN" altLang="en-US" sz="1200" dirty="0">
                <a:solidFill>
                  <a:schemeClr val="tx1">
                    <a:lumMod val="75000"/>
                    <a:lumOff val="25000"/>
                  </a:schemeClr>
                </a:solidFill>
                <a:latin typeface="+mn-ea"/>
              </a:rPr>
              <a:t>倍字间距。</a:t>
            </a:r>
          </a:p>
        </p:txBody>
      </p:sp>
      <p:sp>
        <p:nvSpPr>
          <p:cNvPr id="5" name="矩形 4"/>
          <p:cNvSpPr/>
          <p:nvPr/>
        </p:nvSpPr>
        <p:spPr>
          <a:xfrm>
            <a:off x="6842408" y="1525772"/>
            <a:ext cx="2236510" cy="492443"/>
          </a:xfrm>
          <a:prstGeom prst="rect">
            <a:avLst/>
          </a:prstGeom>
        </p:spPr>
        <p:txBody>
          <a:bodyPr wrap="none">
            <a:spAutoFit/>
          </a:bodyPr>
          <a:lstStyle/>
          <a:p>
            <a:pPr lvl="0">
              <a:lnSpc>
                <a:spcPct val="130000"/>
              </a:lnSpc>
            </a:pPr>
            <a:r>
              <a:rPr lang="zh-CN" altLang="en-US" sz="2000" b="1" dirty="0">
                <a:solidFill>
                  <a:schemeClr val="accent4">
                    <a:lumMod val="75000"/>
                  </a:schemeClr>
                </a:solidFill>
              </a:rPr>
              <a:t>点击此处添加标题</a:t>
            </a:r>
            <a:endParaRPr lang="en-US" altLang="zh-CN" sz="2000" b="1" dirty="0">
              <a:solidFill>
                <a:schemeClr val="accent4">
                  <a:lumMod val="75000"/>
                </a:schemeClr>
              </a:solidFill>
            </a:endParaRPr>
          </a:p>
        </p:txBody>
      </p:sp>
      <p:pic>
        <p:nvPicPr>
          <p:cNvPr id="6" name="图片 5">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15" y="450315"/>
            <a:ext cx="1828800" cy="243840"/>
          </a:xfrm>
          <a:prstGeom prst="rect">
            <a:avLst/>
          </a:prstGeom>
        </p:spPr>
      </p:pic>
    </p:spTree>
    <p:extLst>
      <p:ext uri="{BB962C8B-B14F-4D97-AF65-F5344CB8AC3E}">
        <p14:creationId xmlns:p14="http://schemas.microsoft.com/office/powerpoint/2010/main" val="55291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05</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总结回顾</a:t>
            </a:r>
          </a:p>
        </p:txBody>
      </p:sp>
      <p:pic>
        <p:nvPicPr>
          <p:cNvPr id="4" name="图片 3">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6250656"/>
            <a:ext cx="1828800" cy="243840"/>
          </a:xfrm>
          <a:prstGeom prst="rect">
            <a:avLst/>
          </a:prstGeom>
        </p:spPr>
      </p:pic>
    </p:spTree>
    <p:extLst>
      <p:ext uri="{BB962C8B-B14F-4D97-AF65-F5344CB8AC3E}">
        <p14:creationId xmlns:p14="http://schemas.microsoft.com/office/powerpoint/2010/main" val="15437556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总结回顾</a:t>
            </a:r>
          </a:p>
        </p:txBody>
      </p:sp>
      <p:sp>
        <p:nvSpPr>
          <p:cNvPr id="3" name="矩形 2"/>
          <p:cNvSpPr/>
          <p:nvPr/>
        </p:nvSpPr>
        <p:spPr>
          <a:xfrm flipV="1">
            <a:off x="7162541" y="2234349"/>
            <a:ext cx="765739" cy="457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7974610" y="2812578"/>
            <a:ext cx="3339429" cy="17727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a:t>
            </a:r>
          </a:p>
        </p:txBody>
      </p:sp>
      <p:sp>
        <p:nvSpPr>
          <p:cNvPr id="5" name="矩形 4"/>
          <p:cNvSpPr/>
          <p:nvPr/>
        </p:nvSpPr>
        <p:spPr>
          <a:xfrm>
            <a:off x="7974608" y="2279511"/>
            <a:ext cx="2236510" cy="492443"/>
          </a:xfrm>
          <a:prstGeom prst="rect">
            <a:avLst/>
          </a:prstGeom>
        </p:spPr>
        <p:txBody>
          <a:bodyPr wrap="none">
            <a:spAutoFit/>
          </a:bodyPr>
          <a:lstStyle/>
          <a:p>
            <a:pPr lvl="0">
              <a:lnSpc>
                <a:spcPct val="130000"/>
              </a:lnSpc>
            </a:pPr>
            <a:r>
              <a:rPr lang="zh-CN" altLang="en-US" sz="2000" b="1" dirty="0">
                <a:solidFill>
                  <a:schemeClr val="accent5">
                    <a:lumMod val="75000"/>
                  </a:schemeClr>
                </a:solidFill>
              </a:rPr>
              <a:t>点击此处添加标题</a:t>
            </a:r>
            <a:endParaRPr lang="en-US" altLang="zh-CN" sz="2000" b="1" dirty="0">
              <a:solidFill>
                <a:schemeClr val="accent5">
                  <a:lumMod val="75000"/>
                </a:schemeClr>
              </a:solidFill>
            </a:endParaRPr>
          </a:p>
        </p:txBody>
      </p:sp>
      <p:sp>
        <p:nvSpPr>
          <p:cNvPr id="6" name="矩形 5"/>
          <p:cNvSpPr/>
          <p:nvPr/>
        </p:nvSpPr>
        <p:spPr>
          <a:xfrm>
            <a:off x="7102135" y="2234347"/>
            <a:ext cx="816249" cy="892552"/>
          </a:xfrm>
          <a:prstGeom prst="rect">
            <a:avLst/>
          </a:prstGeom>
        </p:spPr>
        <p:txBody>
          <a:bodyPr wrap="none">
            <a:spAutoFit/>
          </a:bodyPr>
          <a:lstStyle/>
          <a:p>
            <a:pPr lvl="0">
              <a:lnSpc>
                <a:spcPct val="130000"/>
              </a:lnSpc>
            </a:pPr>
            <a:r>
              <a:rPr lang="en-US" altLang="zh-CN" sz="4000" b="1" dirty="0">
                <a:solidFill>
                  <a:schemeClr val="accent5">
                    <a:lumMod val="75000"/>
                  </a:schemeClr>
                </a:solidFill>
              </a:rPr>
              <a:t>01</a:t>
            </a:r>
          </a:p>
        </p:txBody>
      </p:sp>
      <p:graphicFrame>
        <p:nvGraphicFramePr>
          <p:cNvPr id="8" name="表格 7"/>
          <p:cNvGraphicFramePr>
            <a:graphicFrameLocks noGrp="1"/>
          </p:cNvGraphicFramePr>
          <p:nvPr>
            <p:extLst>
              <p:ext uri="{D42A27DB-BD31-4B8C-83A1-F6EECF244321}">
                <p14:modId xmlns:p14="http://schemas.microsoft.com/office/powerpoint/2010/main" val="629593614"/>
              </p:ext>
            </p:extLst>
          </p:nvPr>
        </p:nvGraphicFramePr>
        <p:xfrm>
          <a:off x="651489" y="1548451"/>
          <a:ext cx="4380675" cy="4301040"/>
        </p:xfrm>
        <a:graphic>
          <a:graphicData uri="http://schemas.openxmlformats.org/drawingml/2006/table">
            <a:tbl>
              <a:tblPr firstRow="1" bandRow="1">
                <a:tableStyleId>{7DF18680-E054-41AD-8BC1-D1AEF772440D}</a:tableStyleId>
              </a:tblPr>
              <a:tblGrid>
                <a:gridCol w="3243619">
                  <a:extLst>
                    <a:ext uri="{9D8B030D-6E8A-4147-A177-3AD203B41FA5}">
                      <a16:colId xmlns:a16="http://schemas.microsoft.com/office/drawing/2014/main" val="20000"/>
                    </a:ext>
                  </a:extLst>
                </a:gridCol>
                <a:gridCol w="1137057">
                  <a:extLst>
                    <a:ext uri="{9D8B030D-6E8A-4147-A177-3AD203B41FA5}">
                      <a16:colId xmlns:a16="http://schemas.microsoft.com/office/drawing/2014/main" val="20001"/>
                    </a:ext>
                  </a:extLst>
                </a:gridCol>
              </a:tblGrid>
              <a:tr h="537631">
                <a:tc>
                  <a:txBody>
                    <a:bodyPr/>
                    <a:lstStyle/>
                    <a:p>
                      <a:r>
                        <a:rPr lang="en-US" altLang="zh-CN" sz="1300" dirty="0">
                          <a:solidFill>
                            <a:schemeClr val="bg1"/>
                          </a:solidFill>
                        </a:rPr>
                        <a:t>TITLE</a:t>
                      </a:r>
                      <a:r>
                        <a:rPr lang="zh-CN" altLang="en-US" sz="1300" dirty="0">
                          <a:solidFill>
                            <a:schemeClr val="bg1"/>
                          </a:solidFill>
                        </a:rPr>
                        <a:t> </a:t>
                      </a:r>
                      <a:r>
                        <a:rPr lang="en-US" altLang="zh-CN" sz="1300" dirty="0">
                          <a:solidFill>
                            <a:schemeClr val="bg1"/>
                          </a:solidFill>
                        </a:rPr>
                        <a:t>HERE</a:t>
                      </a:r>
                      <a:endParaRPr lang="zh-CN" altLang="en-US" sz="1300" dirty="0">
                        <a:solidFill>
                          <a:schemeClr val="bg1"/>
                        </a:solidFill>
                      </a:endParaRPr>
                    </a:p>
                  </a:txBody>
                  <a:tcPr anchor="ctr"/>
                </a:tc>
                <a:tc>
                  <a:txBody>
                    <a:bodyPr/>
                    <a:lstStyle/>
                    <a:p>
                      <a:r>
                        <a:rPr lang="en-US" altLang="zh-CN" sz="1300" dirty="0">
                          <a:solidFill>
                            <a:schemeClr val="bg1"/>
                          </a:solidFill>
                        </a:rPr>
                        <a:t>CHECK</a:t>
                      </a:r>
                      <a:endParaRPr lang="zh-CN" altLang="en-US" sz="1300" dirty="0">
                        <a:solidFill>
                          <a:schemeClr val="bg1"/>
                        </a:solidFill>
                      </a:endParaRPr>
                    </a:p>
                  </a:txBody>
                  <a:tcPr anchor="ctr"/>
                </a:tc>
                <a:extLst>
                  <a:ext uri="{0D108BD9-81ED-4DB2-BD59-A6C34878D82A}">
                    <a16:rowId xmlns:a16="http://schemas.microsoft.com/office/drawing/2014/main" val="10000"/>
                  </a:ext>
                </a:extLst>
              </a:tr>
              <a:tr h="537631">
                <a:tc>
                  <a:txBody>
                    <a:bodyPr/>
                    <a:lstStyle/>
                    <a:p>
                      <a:r>
                        <a:rPr lang="en-US" altLang="zh-CN" sz="1600" dirty="0"/>
                        <a:t>Title</a:t>
                      </a:r>
                      <a:r>
                        <a:rPr lang="zh-CN" altLang="en-US" sz="1600" dirty="0"/>
                        <a:t> </a:t>
                      </a:r>
                      <a:r>
                        <a:rPr lang="en-US" altLang="zh-CN" sz="1600" dirty="0"/>
                        <a:t>here</a:t>
                      </a:r>
                      <a:endParaRPr lang="zh-CN" altLang="en-US" sz="1600" dirty="0"/>
                    </a:p>
                  </a:txBody>
                  <a:tcPr anchor="ctr"/>
                </a:tc>
                <a:tc>
                  <a:txBody>
                    <a:bodyPr/>
                    <a:lstStyle/>
                    <a:p>
                      <a:endParaRPr lang="zh-CN" altLang="en-US" sz="1600" dirty="0"/>
                    </a:p>
                  </a:txBody>
                  <a:tcPr anchor="ctr"/>
                </a:tc>
                <a:extLst>
                  <a:ext uri="{0D108BD9-81ED-4DB2-BD59-A6C34878D82A}">
                    <a16:rowId xmlns:a16="http://schemas.microsoft.com/office/drawing/2014/main" val="10001"/>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Title</a:t>
                      </a:r>
                      <a:r>
                        <a:rPr lang="zh-CN" altLang="en-US" sz="1600" dirty="0"/>
                        <a:t> </a:t>
                      </a:r>
                      <a:r>
                        <a:rPr lang="en-US" altLang="zh-CN" sz="1600" dirty="0"/>
                        <a:t>here</a:t>
                      </a:r>
                      <a:endParaRPr lang="zh-CN" altLang="en-US" sz="1600" dirty="0"/>
                    </a:p>
                  </a:txBody>
                  <a:tcPr anchor="ctr"/>
                </a:tc>
                <a:tc>
                  <a:txBody>
                    <a:bodyPr/>
                    <a:lstStyle/>
                    <a:p>
                      <a:endParaRPr lang="zh-CN" altLang="en-US" sz="1600" dirty="0"/>
                    </a:p>
                  </a:txBody>
                  <a:tcPr anchor="ctr"/>
                </a:tc>
                <a:extLst>
                  <a:ext uri="{0D108BD9-81ED-4DB2-BD59-A6C34878D82A}">
                    <a16:rowId xmlns:a16="http://schemas.microsoft.com/office/drawing/2014/main" val="10002"/>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Title</a:t>
                      </a:r>
                      <a:r>
                        <a:rPr lang="zh-CN" altLang="en-US" sz="1600" dirty="0"/>
                        <a:t> </a:t>
                      </a:r>
                      <a:r>
                        <a:rPr lang="en-US" altLang="zh-CN" sz="1600" dirty="0"/>
                        <a:t>here</a:t>
                      </a:r>
                      <a:endParaRPr lang="zh-CN" altLang="en-US" sz="1600" dirty="0"/>
                    </a:p>
                  </a:txBody>
                  <a:tcPr anchor="ctr"/>
                </a:tc>
                <a:tc>
                  <a:txBody>
                    <a:bodyPr/>
                    <a:lstStyle/>
                    <a:p>
                      <a:endParaRPr lang="zh-CN" altLang="en-US" sz="1600" dirty="0"/>
                    </a:p>
                  </a:txBody>
                  <a:tcPr anchor="ctr"/>
                </a:tc>
                <a:extLst>
                  <a:ext uri="{0D108BD9-81ED-4DB2-BD59-A6C34878D82A}">
                    <a16:rowId xmlns:a16="http://schemas.microsoft.com/office/drawing/2014/main" val="10003"/>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Title</a:t>
                      </a:r>
                      <a:r>
                        <a:rPr lang="zh-CN" altLang="en-US" sz="1600" dirty="0"/>
                        <a:t> </a:t>
                      </a:r>
                      <a:r>
                        <a:rPr lang="en-US" altLang="zh-CN" sz="1600" dirty="0"/>
                        <a:t>here</a:t>
                      </a:r>
                      <a:endParaRPr lang="zh-CN" altLang="en-US" sz="1600" dirty="0"/>
                    </a:p>
                  </a:txBody>
                  <a:tcPr anchor="ctr"/>
                </a:tc>
                <a:tc>
                  <a:txBody>
                    <a:bodyPr/>
                    <a:lstStyle/>
                    <a:p>
                      <a:endParaRPr lang="zh-CN" altLang="en-US" sz="1600"/>
                    </a:p>
                  </a:txBody>
                  <a:tcPr anchor="ctr"/>
                </a:tc>
                <a:extLst>
                  <a:ext uri="{0D108BD9-81ED-4DB2-BD59-A6C34878D82A}">
                    <a16:rowId xmlns:a16="http://schemas.microsoft.com/office/drawing/2014/main" val="10004"/>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Title</a:t>
                      </a:r>
                      <a:r>
                        <a:rPr lang="zh-CN" altLang="en-US" sz="1600" dirty="0"/>
                        <a:t> </a:t>
                      </a:r>
                      <a:r>
                        <a:rPr lang="en-US" altLang="zh-CN" sz="1600" dirty="0"/>
                        <a:t>here</a:t>
                      </a:r>
                      <a:endParaRPr lang="zh-CN" altLang="en-US" sz="1600" dirty="0"/>
                    </a:p>
                  </a:txBody>
                  <a:tcPr anchor="ctr"/>
                </a:tc>
                <a:tc>
                  <a:txBody>
                    <a:bodyPr/>
                    <a:lstStyle/>
                    <a:p>
                      <a:endParaRPr lang="zh-CN" altLang="en-US" sz="1600" dirty="0"/>
                    </a:p>
                  </a:txBody>
                  <a:tcPr anchor="ctr"/>
                </a:tc>
                <a:extLst>
                  <a:ext uri="{0D108BD9-81ED-4DB2-BD59-A6C34878D82A}">
                    <a16:rowId xmlns:a16="http://schemas.microsoft.com/office/drawing/2014/main" val="10005"/>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Title</a:t>
                      </a:r>
                      <a:r>
                        <a:rPr lang="zh-CN" altLang="en-US" sz="1600" dirty="0"/>
                        <a:t> </a:t>
                      </a:r>
                      <a:r>
                        <a:rPr lang="en-US" altLang="zh-CN" sz="1600" dirty="0"/>
                        <a:t>here</a:t>
                      </a:r>
                      <a:endParaRPr lang="zh-CN" altLang="en-US" sz="1600" dirty="0"/>
                    </a:p>
                  </a:txBody>
                  <a:tcPr anchor="ctr"/>
                </a:tc>
                <a:tc>
                  <a:txBody>
                    <a:bodyPr/>
                    <a:lstStyle/>
                    <a:p>
                      <a:endParaRPr lang="zh-CN" altLang="en-US" sz="1600" dirty="0"/>
                    </a:p>
                  </a:txBody>
                  <a:tcPr anchor="ctr"/>
                </a:tc>
                <a:extLst>
                  <a:ext uri="{0D108BD9-81ED-4DB2-BD59-A6C34878D82A}">
                    <a16:rowId xmlns:a16="http://schemas.microsoft.com/office/drawing/2014/main" val="10006"/>
                  </a:ext>
                </a:extLst>
              </a:tr>
              <a:tr h="5376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Title</a:t>
                      </a:r>
                      <a:r>
                        <a:rPr lang="zh-CN" altLang="en-US" sz="1600" dirty="0"/>
                        <a:t> </a:t>
                      </a:r>
                      <a:r>
                        <a:rPr lang="en-US" altLang="zh-CN" sz="1600" dirty="0"/>
                        <a:t>here</a:t>
                      </a:r>
                      <a:endParaRPr lang="zh-CN" altLang="en-US" sz="1600" dirty="0"/>
                    </a:p>
                  </a:txBody>
                  <a:tcPr anchor="ctr"/>
                </a:tc>
                <a:tc>
                  <a:txBody>
                    <a:bodyPr/>
                    <a:lstStyle/>
                    <a:p>
                      <a:endParaRPr lang="zh-CN" altLang="en-US" sz="1600" dirty="0"/>
                    </a:p>
                  </a:txBody>
                  <a:tcPr anchor="ctr"/>
                </a:tc>
                <a:extLst>
                  <a:ext uri="{0D108BD9-81ED-4DB2-BD59-A6C34878D82A}">
                    <a16:rowId xmlns:a16="http://schemas.microsoft.com/office/drawing/2014/main" val="10007"/>
                  </a:ext>
                </a:extLst>
              </a:tr>
            </a:tbl>
          </a:graphicData>
        </a:graphic>
      </p:graphicFrame>
      <p:sp>
        <p:nvSpPr>
          <p:cNvPr id="9" name="L 形 8"/>
          <p:cNvSpPr/>
          <p:nvPr/>
        </p:nvSpPr>
        <p:spPr>
          <a:xfrm rot="18900000">
            <a:off x="4288613" y="2188030"/>
            <a:ext cx="312869" cy="182961"/>
          </a:xfrm>
          <a:prstGeom prst="corner">
            <a:avLst>
              <a:gd name="adj1" fmla="val 28880"/>
              <a:gd name="adj2" fmla="val 2700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0" name="L 形 9"/>
          <p:cNvSpPr/>
          <p:nvPr/>
        </p:nvSpPr>
        <p:spPr>
          <a:xfrm rot="18900000">
            <a:off x="4284438" y="3314206"/>
            <a:ext cx="312869" cy="182961"/>
          </a:xfrm>
          <a:prstGeom prst="corner">
            <a:avLst>
              <a:gd name="adj1" fmla="val 28880"/>
              <a:gd name="adj2" fmla="val 2700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 name="L 形 10"/>
          <p:cNvSpPr/>
          <p:nvPr/>
        </p:nvSpPr>
        <p:spPr>
          <a:xfrm rot="18900000">
            <a:off x="4284438" y="4375643"/>
            <a:ext cx="312869" cy="182961"/>
          </a:xfrm>
          <a:prstGeom prst="corner">
            <a:avLst>
              <a:gd name="adj1" fmla="val 28880"/>
              <a:gd name="adj2" fmla="val 2700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2" name="L 形 11"/>
          <p:cNvSpPr/>
          <p:nvPr/>
        </p:nvSpPr>
        <p:spPr>
          <a:xfrm rot="18900000">
            <a:off x="4284438" y="4884262"/>
            <a:ext cx="312869" cy="182961"/>
          </a:xfrm>
          <a:prstGeom prst="corner">
            <a:avLst>
              <a:gd name="adj1" fmla="val 28880"/>
              <a:gd name="adj2" fmla="val 2700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3" name="L 形 12"/>
          <p:cNvSpPr/>
          <p:nvPr/>
        </p:nvSpPr>
        <p:spPr>
          <a:xfrm rot="18900000">
            <a:off x="4284438" y="5453086"/>
            <a:ext cx="312869" cy="182961"/>
          </a:xfrm>
          <a:prstGeom prst="corner">
            <a:avLst>
              <a:gd name="adj1" fmla="val 28880"/>
              <a:gd name="adj2" fmla="val 2700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14" name="图片 13">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89" y="6174475"/>
            <a:ext cx="1828800" cy="243840"/>
          </a:xfrm>
          <a:prstGeom prst="rect">
            <a:avLst/>
          </a:prstGeom>
        </p:spPr>
      </p:pic>
    </p:spTree>
    <p:extLst>
      <p:ext uri="{BB962C8B-B14F-4D97-AF65-F5344CB8AC3E}">
        <p14:creationId xmlns:p14="http://schemas.microsoft.com/office/powerpoint/2010/main" val="67265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总结回顾</a:t>
            </a:r>
          </a:p>
        </p:txBody>
      </p:sp>
      <p:sp>
        <p:nvSpPr>
          <p:cNvPr id="3" name="文本框 8"/>
          <p:cNvSpPr txBox="1"/>
          <p:nvPr/>
        </p:nvSpPr>
        <p:spPr>
          <a:xfrm>
            <a:off x="1075046" y="2230684"/>
            <a:ext cx="9125860" cy="812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pPr>
            <a:r>
              <a:rPr lang="zh-CN" altLang="en-US" sz="1200" dirty="0">
                <a:solidFill>
                  <a:srgbClr val="000000"/>
                </a:solidFill>
                <a:latin typeface="+mn-ea"/>
              </a:rPr>
              <a:t>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倍字间距。标题数字等都可以通过点击和重新输入进行更改，顶部“开始”面板中可以对字体、字号、颜色、行距等进行修改。建议正文</a:t>
            </a:r>
            <a:r>
              <a:rPr lang="en-US" altLang="zh-CN" sz="1200" dirty="0">
                <a:solidFill>
                  <a:srgbClr val="000000"/>
                </a:solidFill>
                <a:latin typeface="+mn-ea"/>
              </a:rPr>
              <a:t>8-14</a:t>
            </a:r>
            <a:r>
              <a:rPr lang="zh-CN" altLang="en-US" sz="1200" dirty="0">
                <a:solidFill>
                  <a:srgbClr val="000000"/>
                </a:solidFill>
                <a:latin typeface="+mn-ea"/>
              </a:rPr>
              <a:t>号字，</a:t>
            </a:r>
            <a:r>
              <a:rPr lang="en-US" altLang="zh-CN" sz="1200" dirty="0">
                <a:solidFill>
                  <a:srgbClr val="000000"/>
                </a:solidFill>
                <a:latin typeface="+mn-ea"/>
              </a:rPr>
              <a:t>1.3</a:t>
            </a:r>
            <a:r>
              <a:rPr lang="zh-CN" altLang="en-US" sz="1200" dirty="0">
                <a:solidFill>
                  <a:srgbClr val="000000"/>
                </a:solidFill>
                <a:latin typeface="+mn-ea"/>
              </a:rPr>
              <a:t>倍字间距。</a:t>
            </a:r>
          </a:p>
        </p:txBody>
      </p:sp>
      <p:sp>
        <p:nvSpPr>
          <p:cNvPr id="4" name="矩形 3"/>
          <p:cNvSpPr/>
          <p:nvPr/>
        </p:nvSpPr>
        <p:spPr>
          <a:xfrm>
            <a:off x="1075046" y="1697618"/>
            <a:ext cx="2236510" cy="492443"/>
          </a:xfrm>
          <a:prstGeom prst="rect">
            <a:avLst/>
          </a:prstGeom>
          <a:solidFill>
            <a:schemeClr val="accent5">
              <a:lumMod val="75000"/>
            </a:schemeClr>
          </a:solidFill>
        </p:spPr>
        <p:txBody>
          <a:bodyPr wrap="none">
            <a:spAutoFit/>
          </a:bodyPr>
          <a:lstStyle/>
          <a:p>
            <a:pPr lvl="0">
              <a:lnSpc>
                <a:spcPct val="130000"/>
              </a:lnSpc>
            </a:pPr>
            <a:r>
              <a:rPr lang="zh-CN" altLang="en-US" sz="2000" b="1" dirty="0">
                <a:solidFill>
                  <a:schemeClr val="bg1"/>
                </a:solidFill>
              </a:rPr>
              <a:t>点击此处添加标题</a:t>
            </a:r>
            <a:endParaRPr lang="en-US" altLang="zh-CN" sz="2000" b="1" dirty="0">
              <a:solidFill>
                <a:schemeClr val="bg1"/>
              </a:solidFill>
            </a:endParaRPr>
          </a:p>
        </p:txBody>
      </p:sp>
      <p:sp>
        <p:nvSpPr>
          <p:cNvPr id="5" name="矩形 4"/>
          <p:cNvSpPr/>
          <p:nvPr/>
        </p:nvSpPr>
        <p:spPr>
          <a:xfrm>
            <a:off x="1075047" y="3457061"/>
            <a:ext cx="1786908" cy="143557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861956" y="3457063"/>
            <a:ext cx="4536373" cy="143557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7398327" y="3457063"/>
            <a:ext cx="702624" cy="14355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8100952" y="3457063"/>
            <a:ext cx="3026229" cy="143557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p:cNvCxnSpPr/>
          <p:nvPr/>
        </p:nvCxnSpPr>
        <p:spPr>
          <a:xfrm>
            <a:off x="1075045" y="4892635"/>
            <a:ext cx="0" cy="114003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2861953" y="4892637"/>
            <a:ext cx="0" cy="114003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7390737" y="4892637"/>
            <a:ext cx="0" cy="114003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a:off x="8081485" y="4892637"/>
            <a:ext cx="0" cy="114003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a:off x="11131465" y="4892635"/>
            <a:ext cx="0" cy="114003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008091" y="5292732"/>
            <a:ext cx="2236510" cy="492443"/>
          </a:xfrm>
          <a:prstGeom prst="rect">
            <a:avLst/>
          </a:prstGeom>
        </p:spPr>
        <p:txBody>
          <a:bodyPr wrap="none">
            <a:spAutoFit/>
          </a:bodyPr>
          <a:lstStyle/>
          <a:p>
            <a:pPr lvl="0">
              <a:lnSpc>
                <a:spcPct val="130000"/>
              </a:lnSpc>
            </a:pPr>
            <a:r>
              <a:rPr lang="zh-CN" altLang="en-US" sz="2000" b="1" dirty="0">
                <a:solidFill>
                  <a:schemeClr val="accent5">
                    <a:lumMod val="75000"/>
                  </a:schemeClr>
                </a:solidFill>
              </a:rPr>
              <a:t>点击此处添加标题</a:t>
            </a:r>
            <a:endParaRPr lang="en-US" altLang="zh-CN" sz="2000" b="1" dirty="0">
              <a:solidFill>
                <a:schemeClr val="accent5">
                  <a:lumMod val="75000"/>
                </a:schemeClr>
              </a:solidFill>
            </a:endParaRPr>
          </a:p>
        </p:txBody>
      </p:sp>
      <p:sp>
        <p:nvSpPr>
          <p:cNvPr id="17" name="矩形 16"/>
          <p:cNvSpPr/>
          <p:nvPr/>
        </p:nvSpPr>
        <p:spPr>
          <a:xfrm>
            <a:off x="8497954" y="5292731"/>
            <a:ext cx="2236510" cy="492443"/>
          </a:xfrm>
          <a:prstGeom prst="rect">
            <a:avLst/>
          </a:prstGeom>
        </p:spPr>
        <p:txBody>
          <a:bodyPr wrap="none">
            <a:spAutoFit/>
          </a:bodyPr>
          <a:lstStyle/>
          <a:p>
            <a:pPr lvl="0">
              <a:lnSpc>
                <a:spcPct val="130000"/>
              </a:lnSpc>
            </a:pPr>
            <a:r>
              <a:rPr lang="zh-CN" altLang="en-US" sz="2000" b="1" dirty="0">
                <a:solidFill>
                  <a:schemeClr val="accent5">
                    <a:lumMod val="75000"/>
                  </a:schemeClr>
                </a:solidFill>
              </a:rPr>
              <a:t>点击此处添加标题</a:t>
            </a:r>
            <a:endParaRPr lang="en-US" altLang="zh-CN" sz="2000" b="1" dirty="0">
              <a:solidFill>
                <a:schemeClr val="accent5">
                  <a:lumMod val="75000"/>
                </a:schemeClr>
              </a:solidFill>
            </a:endParaRPr>
          </a:p>
        </p:txBody>
      </p:sp>
      <p:pic>
        <p:nvPicPr>
          <p:cNvPr id="18" name="图片 17">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0575" y="450315"/>
            <a:ext cx="1828800" cy="243840"/>
          </a:xfrm>
          <a:prstGeom prst="rect">
            <a:avLst/>
          </a:prstGeom>
        </p:spPr>
      </p:pic>
    </p:spTree>
    <p:extLst>
      <p:ext uri="{BB962C8B-B14F-4D97-AF65-F5344CB8AC3E}">
        <p14:creationId xmlns:p14="http://schemas.microsoft.com/office/powerpoint/2010/main" val="113069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总结回顾</a:t>
            </a:r>
          </a:p>
        </p:txBody>
      </p:sp>
      <p:sp>
        <p:nvSpPr>
          <p:cNvPr id="9" name="饼图 8"/>
          <p:cNvSpPr/>
          <p:nvPr/>
        </p:nvSpPr>
        <p:spPr>
          <a:xfrm>
            <a:off x="1306285" y="1494691"/>
            <a:ext cx="2576947" cy="2576944"/>
          </a:xfrm>
          <a:prstGeom prst="pie">
            <a:avLst>
              <a:gd name="adj1" fmla="val 19845934"/>
              <a:gd name="adj2" fmla="val 1620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椭圆 9"/>
          <p:cNvSpPr/>
          <p:nvPr/>
        </p:nvSpPr>
        <p:spPr>
          <a:xfrm>
            <a:off x="1486773" y="1675178"/>
            <a:ext cx="2215975" cy="221597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8" name="组合 22"/>
          <p:cNvGrpSpPr/>
          <p:nvPr/>
        </p:nvGrpSpPr>
        <p:grpSpPr>
          <a:xfrm>
            <a:off x="2197316" y="2471179"/>
            <a:ext cx="794889" cy="623975"/>
            <a:chOff x="3654425" y="5089525"/>
            <a:chExt cx="1860550" cy="1460500"/>
          </a:xfrm>
          <a:solidFill>
            <a:schemeClr val="bg1"/>
          </a:solidFill>
        </p:grpSpPr>
        <p:sp>
          <p:nvSpPr>
            <p:cNvPr id="19"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8" name="组 27"/>
          <p:cNvGrpSpPr/>
          <p:nvPr/>
        </p:nvGrpSpPr>
        <p:grpSpPr>
          <a:xfrm>
            <a:off x="1338760" y="4250612"/>
            <a:ext cx="2461443" cy="1674158"/>
            <a:chOff x="1030001" y="4724869"/>
            <a:chExt cx="2461442" cy="1674157"/>
          </a:xfrm>
        </p:grpSpPr>
        <p:sp>
          <p:nvSpPr>
            <p:cNvPr id="26" name="文本框 8"/>
            <p:cNvSpPr txBox="1"/>
            <p:nvPr/>
          </p:nvSpPr>
          <p:spPr>
            <a:xfrm>
              <a:off x="1030001" y="5346430"/>
              <a:ext cx="2461442" cy="10525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tx1">
                      <a:lumMod val="75000"/>
                      <a:lumOff val="25000"/>
                    </a:schemeClr>
                  </a:solidFill>
                  <a:latin typeface="+mn-ea"/>
                </a:rPr>
                <a:t>标题数字等都可以通过点击和重新输入进行更改，顶部“开始”面板中可以对字体、字号、颜色、行距等进行修改。</a:t>
              </a:r>
            </a:p>
          </p:txBody>
        </p:sp>
        <p:sp>
          <p:nvSpPr>
            <p:cNvPr id="27" name="矩形 26"/>
            <p:cNvSpPr/>
            <p:nvPr/>
          </p:nvSpPr>
          <p:spPr>
            <a:xfrm>
              <a:off x="1030001" y="4724869"/>
              <a:ext cx="2461441" cy="492443"/>
            </a:xfrm>
            <a:prstGeom prst="rect">
              <a:avLst/>
            </a:prstGeom>
            <a:solidFill>
              <a:schemeClr val="accent5">
                <a:lumMod val="75000"/>
              </a:schemeClr>
            </a:solidFill>
          </p:spPr>
          <p:txBody>
            <a:bodyPr wrap="square">
              <a:spAutoFit/>
            </a:bodyPr>
            <a:lstStyle/>
            <a:p>
              <a:pPr lvl="0" algn="ctr">
                <a:lnSpc>
                  <a:spcPct val="130000"/>
                </a:lnSpc>
              </a:pPr>
              <a:r>
                <a:rPr lang="zh-CN" altLang="en-US" sz="2000" b="1" dirty="0">
                  <a:solidFill>
                    <a:schemeClr val="bg1"/>
                  </a:solidFill>
                </a:rPr>
                <a:t>点击此处添加标题</a:t>
              </a:r>
              <a:endParaRPr lang="en-US" altLang="zh-CN" sz="2000" b="1" dirty="0">
                <a:solidFill>
                  <a:schemeClr val="bg1"/>
                </a:solidFill>
              </a:endParaRPr>
            </a:p>
          </p:txBody>
        </p:sp>
      </p:grpSp>
      <p:sp>
        <p:nvSpPr>
          <p:cNvPr id="32" name="饼图 31"/>
          <p:cNvSpPr/>
          <p:nvPr/>
        </p:nvSpPr>
        <p:spPr>
          <a:xfrm>
            <a:off x="4770474" y="1494691"/>
            <a:ext cx="2576947" cy="2576944"/>
          </a:xfrm>
          <a:prstGeom prst="pie">
            <a:avLst>
              <a:gd name="adj1" fmla="val 19845934"/>
              <a:gd name="adj2" fmla="val 1620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3" name="椭圆 32"/>
          <p:cNvSpPr/>
          <p:nvPr/>
        </p:nvSpPr>
        <p:spPr>
          <a:xfrm>
            <a:off x="4950960" y="1675178"/>
            <a:ext cx="2215975" cy="221597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4" name="组合 22"/>
          <p:cNvGrpSpPr/>
          <p:nvPr/>
        </p:nvGrpSpPr>
        <p:grpSpPr>
          <a:xfrm>
            <a:off x="5661503" y="2471179"/>
            <a:ext cx="794889" cy="623975"/>
            <a:chOff x="3654425" y="5089525"/>
            <a:chExt cx="1860550" cy="1460500"/>
          </a:xfrm>
          <a:solidFill>
            <a:schemeClr val="bg1"/>
          </a:solidFill>
        </p:grpSpPr>
        <p:sp>
          <p:nvSpPr>
            <p:cNvPr id="38"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 34"/>
          <p:cNvGrpSpPr/>
          <p:nvPr/>
        </p:nvGrpSpPr>
        <p:grpSpPr>
          <a:xfrm>
            <a:off x="4802947" y="4250612"/>
            <a:ext cx="2461443" cy="1674158"/>
            <a:chOff x="1030001" y="4724869"/>
            <a:chExt cx="2461442" cy="1674157"/>
          </a:xfrm>
        </p:grpSpPr>
        <p:sp>
          <p:nvSpPr>
            <p:cNvPr id="36" name="文本框 8"/>
            <p:cNvSpPr txBox="1"/>
            <p:nvPr/>
          </p:nvSpPr>
          <p:spPr>
            <a:xfrm>
              <a:off x="1030001" y="5346430"/>
              <a:ext cx="2461442" cy="10525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tx1">
                      <a:lumMod val="75000"/>
                      <a:lumOff val="25000"/>
                    </a:schemeClr>
                  </a:solidFill>
                  <a:latin typeface="+mn-ea"/>
                </a:rPr>
                <a:t>标题数字等都可以通过点击和重新输入进行更改，顶部“开始”面板中可以对字体、字号、颜色、行距等进行修改。</a:t>
              </a:r>
            </a:p>
          </p:txBody>
        </p:sp>
        <p:sp>
          <p:nvSpPr>
            <p:cNvPr id="37" name="矩形 36"/>
            <p:cNvSpPr/>
            <p:nvPr/>
          </p:nvSpPr>
          <p:spPr>
            <a:xfrm>
              <a:off x="1030001" y="4724869"/>
              <a:ext cx="2461441" cy="492443"/>
            </a:xfrm>
            <a:prstGeom prst="rect">
              <a:avLst/>
            </a:prstGeom>
            <a:solidFill>
              <a:schemeClr val="accent5">
                <a:lumMod val="75000"/>
              </a:schemeClr>
            </a:solidFill>
          </p:spPr>
          <p:txBody>
            <a:bodyPr wrap="square">
              <a:spAutoFit/>
            </a:bodyPr>
            <a:lstStyle/>
            <a:p>
              <a:pPr lvl="0" algn="ctr">
                <a:lnSpc>
                  <a:spcPct val="130000"/>
                </a:lnSpc>
              </a:pPr>
              <a:r>
                <a:rPr lang="zh-CN" altLang="en-US" sz="2000" b="1" dirty="0">
                  <a:solidFill>
                    <a:schemeClr val="bg1"/>
                  </a:solidFill>
                </a:rPr>
                <a:t>点击此处添加标题</a:t>
              </a:r>
              <a:endParaRPr lang="en-US" altLang="zh-CN" sz="2000" b="1" dirty="0">
                <a:solidFill>
                  <a:schemeClr val="bg1"/>
                </a:solidFill>
              </a:endParaRPr>
            </a:p>
          </p:txBody>
        </p:sp>
      </p:grpSp>
      <p:sp>
        <p:nvSpPr>
          <p:cNvPr id="46" name="饼图 45"/>
          <p:cNvSpPr/>
          <p:nvPr/>
        </p:nvSpPr>
        <p:spPr>
          <a:xfrm>
            <a:off x="8234659" y="1494691"/>
            <a:ext cx="2576947" cy="2576944"/>
          </a:xfrm>
          <a:prstGeom prst="pie">
            <a:avLst>
              <a:gd name="adj1" fmla="val 19845934"/>
              <a:gd name="adj2" fmla="val 1620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7" name="椭圆 46"/>
          <p:cNvSpPr/>
          <p:nvPr/>
        </p:nvSpPr>
        <p:spPr>
          <a:xfrm>
            <a:off x="8415147" y="1675178"/>
            <a:ext cx="2215975" cy="221597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8" name="组合 22"/>
          <p:cNvGrpSpPr/>
          <p:nvPr/>
        </p:nvGrpSpPr>
        <p:grpSpPr>
          <a:xfrm>
            <a:off x="9125688" y="2471179"/>
            <a:ext cx="794889" cy="623975"/>
            <a:chOff x="3654425" y="5089525"/>
            <a:chExt cx="1860550" cy="1460500"/>
          </a:xfrm>
          <a:solidFill>
            <a:schemeClr val="bg1"/>
          </a:solidFill>
        </p:grpSpPr>
        <p:sp>
          <p:nvSpPr>
            <p:cNvPr id="52"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 48"/>
          <p:cNvGrpSpPr/>
          <p:nvPr/>
        </p:nvGrpSpPr>
        <p:grpSpPr>
          <a:xfrm>
            <a:off x="8267134" y="4250612"/>
            <a:ext cx="2461443" cy="1674158"/>
            <a:chOff x="1030001" y="4724869"/>
            <a:chExt cx="2461442" cy="1674157"/>
          </a:xfrm>
        </p:grpSpPr>
        <p:sp>
          <p:nvSpPr>
            <p:cNvPr id="50" name="文本框 8"/>
            <p:cNvSpPr txBox="1"/>
            <p:nvPr/>
          </p:nvSpPr>
          <p:spPr>
            <a:xfrm>
              <a:off x="1030001" y="5346430"/>
              <a:ext cx="2461442" cy="10525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tx1">
                      <a:lumMod val="75000"/>
                      <a:lumOff val="25000"/>
                    </a:schemeClr>
                  </a:solidFill>
                  <a:latin typeface="+mn-ea"/>
                </a:rPr>
                <a:t>标题数字等都可以通过点击和重新输入进行更改，顶部“开始”面板中可以对字体、字号、颜色、行距等进行修改。</a:t>
              </a:r>
            </a:p>
          </p:txBody>
        </p:sp>
        <p:sp>
          <p:nvSpPr>
            <p:cNvPr id="51" name="矩形 50"/>
            <p:cNvSpPr/>
            <p:nvPr/>
          </p:nvSpPr>
          <p:spPr>
            <a:xfrm>
              <a:off x="1030001" y="4724869"/>
              <a:ext cx="2461441" cy="492443"/>
            </a:xfrm>
            <a:prstGeom prst="rect">
              <a:avLst/>
            </a:prstGeom>
            <a:solidFill>
              <a:schemeClr val="accent5">
                <a:lumMod val="75000"/>
              </a:schemeClr>
            </a:solidFill>
          </p:spPr>
          <p:txBody>
            <a:bodyPr wrap="square">
              <a:spAutoFit/>
            </a:bodyPr>
            <a:lstStyle/>
            <a:p>
              <a:pPr lvl="0" algn="ctr">
                <a:lnSpc>
                  <a:spcPct val="130000"/>
                </a:lnSpc>
              </a:pPr>
              <a:r>
                <a:rPr lang="zh-CN" altLang="en-US" sz="2000" b="1" dirty="0">
                  <a:solidFill>
                    <a:schemeClr val="bg1"/>
                  </a:solidFill>
                </a:rPr>
                <a:t>点击此处添加标题</a:t>
              </a:r>
              <a:endParaRPr lang="en-US" altLang="zh-CN" sz="2000" b="1" dirty="0">
                <a:solidFill>
                  <a:schemeClr val="bg1"/>
                </a:solidFill>
              </a:endParaRPr>
            </a:p>
          </p:txBody>
        </p:sp>
      </p:grpSp>
      <p:pic>
        <p:nvPicPr>
          <p:cNvPr id="59" name="图片 58">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0575" y="450315"/>
            <a:ext cx="1828800" cy="243840"/>
          </a:xfrm>
          <a:prstGeom prst="rect">
            <a:avLst/>
          </a:prstGeom>
        </p:spPr>
      </p:pic>
    </p:spTree>
    <p:extLst>
      <p:ext uri="{BB962C8B-B14F-4D97-AF65-F5344CB8AC3E}">
        <p14:creationId xmlns:p14="http://schemas.microsoft.com/office/powerpoint/2010/main" val="29411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a:t>THANK</a:t>
            </a:r>
            <a:r>
              <a:rPr kumimoji="1" lang="zh-CN" altLang="en-US" dirty="0"/>
              <a:t> </a:t>
            </a:r>
            <a:r>
              <a:rPr kumimoji="1" lang="en-US" altLang="zh-CN" dirty="0"/>
              <a:t>YOU!</a:t>
            </a:r>
            <a:endParaRPr kumimoji="1" lang="zh-CN" altLang="en-US" dirty="0"/>
          </a:p>
        </p:txBody>
      </p:sp>
      <p:sp>
        <p:nvSpPr>
          <p:cNvPr id="3" name="文本占位符 2"/>
          <p:cNvSpPr>
            <a:spLocks noGrp="1"/>
          </p:cNvSpPr>
          <p:nvPr>
            <p:ph type="body" sz="quarter" idx="14"/>
          </p:nvPr>
        </p:nvSpPr>
        <p:spPr/>
        <p:txBody>
          <a:bodyPr/>
          <a:lstStyle/>
          <a:p>
            <a:r>
              <a:rPr kumimoji="1" lang="en-US" altLang="zh-CN" dirty="0"/>
              <a:t>《</a:t>
            </a:r>
            <a:r>
              <a:rPr kumimoji="1" lang="zh-CN" altLang="en-US" dirty="0"/>
              <a:t>此处添加你的毕业设计名称</a:t>
            </a:r>
            <a:r>
              <a:rPr kumimoji="1" lang="en-US" altLang="zh-CN" dirty="0"/>
              <a:t>》</a:t>
            </a:r>
            <a:endParaRPr kumimoji="1" lang="zh-CN" altLang="en-US" dirty="0"/>
          </a:p>
        </p:txBody>
      </p:sp>
      <p:sp>
        <p:nvSpPr>
          <p:cNvPr id="4" name="文本占位符 3"/>
          <p:cNvSpPr>
            <a:spLocks noGrp="1"/>
          </p:cNvSpPr>
          <p:nvPr>
            <p:ph type="body" sz="quarter" idx="15"/>
          </p:nvPr>
        </p:nvSpPr>
        <p:spPr>
          <a:xfrm>
            <a:off x="2915216" y="4033469"/>
            <a:ext cx="8084655" cy="1386027"/>
          </a:xfrm>
        </p:spPr>
        <p:txBody>
          <a:bodyPr/>
          <a:lstStyle/>
          <a:p>
            <a:r>
              <a:rPr kumimoji="1" lang="zh-CN" altLang="en-US" dirty="0"/>
              <a:t>答辩人：</a:t>
            </a:r>
            <a:r>
              <a:rPr kumimoji="1" lang="en-US" altLang="zh-CN" dirty="0"/>
              <a:t>JANE</a:t>
            </a:r>
            <a:r>
              <a:rPr kumimoji="1" lang="zh-CN" altLang="en-US" dirty="0"/>
              <a:t> </a:t>
            </a:r>
            <a:r>
              <a:rPr kumimoji="1" lang="en-US" altLang="zh-CN" dirty="0"/>
              <a:t>DOE</a:t>
            </a:r>
            <a:endParaRPr kumimoji="1" lang="zh-CN" altLang="en-US" dirty="0"/>
          </a:p>
          <a:p>
            <a:r>
              <a:rPr kumimoji="1" lang="zh-CN" altLang="en-US" dirty="0"/>
              <a:t>指导老师：</a:t>
            </a:r>
            <a:r>
              <a:rPr kumimoji="1" lang="en-US" altLang="zh-CN" dirty="0"/>
              <a:t>JOHN</a:t>
            </a:r>
            <a:r>
              <a:rPr kumimoji="1" lang="zh-CN" altLang="en-US" dirty="0"/>
              <a:t> </a:t>
            </a:r>
            <a:r>
              <a:rPr kumimoji="1" lang="en-US" altLang="zh-CN" dirty="0"/>
              <a:t>DOE</a:t>
            </a:r>
            <a:endParaRPr kumimoji="1" lang="zh-CN" altLang="en-US" dirty="0"/>
          </a:p>
          <a:p>
            <a:r>
              <a:rPr kumimoji="1" lang="zh-CN" altLang="en-US" dirty="0"/>
              <a:t>学校名称：</a:t>
            </a:r>
            <a:r>
              <a:rPr kumimoji="1" lang="en-US" altLang="zh-CN" dirty="0"/>
              <a:t>OfficePLUS</a:t>
            </a:r>
            <a:r>
              <a:rPr kumimoji="1" lang="zh-CN" altLang="en-US" dirty="0"/>
              <a:t>设计学院</a:t>
            </a:r>
          </a:p>
        </p:txBody>
      </p:sp>
      <p:pic>
        <p:nvPicPr>
          <p:cNvPr id="5" name="图片 4">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6250656"/>
            <a:ext cx="1828800" cy="243840"/>
          </a:xfrm>
          <a:prstGeom prst="rect">
            <a:avLst/>
          </a:prstGeom>
        </p:spPr>
      </p:pic>
    </p:spTree>
    <p:extLst>
      <p:ext uri="{BB962C8B-B14F-4D97-AF65-F5344CB8AC3E}">
        <p14:creationId xmlns:p14="http://schemas.microsoft.com/office/powerpoint/2010/main" val="8317688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12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 y="0"/>
            <a:ext cx="12197956" cy="6858000"/>
          </a:xfrm>
          <a:prstGeom prst="rect">
            <a:avLst/>
          </a:prstGeom>
        </p:spPr>
      </p:pic>
      <p:sp>
        <p:nvSpPr>
          <p:cNvPr id="3" name="矩形 2"/>
          <p:cNvSpPr/>
          <p:nvPr/>
        </p:nvSpPr>
        <p:spPr>
          <a:xfrm>
            <a:off x="440603" y="759873"/>
            <a:ext cx="1569660" cy="369332"/>
          </a:xfrm>
          <a:prstGeom prst="rect">
            <a:avLst/>
          </a:prstGeom>
        </p:spPr>
        <p:txBody>
          <a:bodyPr wrap="none">
            <a:spAutoFit/>
          </a:bodyPr>
          <a:lstStyle/>
          <a:p>
            <a:pPr defTabSz="609570"/>
            <a:r>
              <a:rPr lang="zh-CN" altLang="en-US" dirty="0">
                <a:solidFill>
                  <a:schemeClr val="bg1"/>
                </a:solidFill>
                <a:latin typeface="Segoe UI Light"/>
                <a:ea typeface="微软雅黑"/>
                <a:cs typeface="Segoe UI Light"/>
              </a:rPr>
              <a:t>背景图片素材</a:t>
            </a:r>
          </a:p>
        </p:txBody>
      </p:sp>
      <p:sp>
        <p:nvSpPr>
          <p:cNvPr id="4" name="矩形 3"/>
          <p:cNvSpPr/>
          <p:nvPr/>
        </p:nvSpPr>
        <p:spPr>
          <a:xfrm>
            <a:off x="440605" y="182446"/>
            <a:ext cx="777777" cy="246221"/>
          </a:xfrm>
          <a:prstGeom prst="rect">
            <a:avLst/>
          </a:prstGeom>
        </p:spPr>
        <p:txBody>
          <a:bodyPr wrap="none">
            <a:spAutoFit/>
          </a:bodyPr>
          <a:lstStyle/>
          <a:p>
            <a:pPr defTabSz="609570"/>
            <a:r>
              <a:rPr kumimoji="1" lang="en-US" altLang="zh-CN" sz="1000" dirty="0">
                <a:solidFill>
                  <a:schemeClr val="bg1"/>
                </a:solidFill>
                <a:latin typeface="Segoe UI Light"/>
                <a:ea typeface="微软雅黑" charset="0"/>
                <a:cs typeface="Segoe UI Light"/>
              </a:rPr>
              <a:t>OfficePLUS</a:t>
            </a:r>
            <a:endParaRPr lang="zh-CN" altLang="en-US" sz="1000" dirty="0">
              <a:solidFill>
                <a:schemeClr val="bg1"/>
              </a:solidFill>
              <a:latin typeface="Segoe UI Light"/>
              <a:ea typeface="微软雅黑" charset="0"/>
              <a:cs typeface="Segoe UI Light"/>
            </a:endParaRPr>
          </a:p>
        </p:txBody>
      </p:sp>
    </p:spTree>
    <p:extLst>
      <p:ext uri="{BB962C8B-B14F-4D97-AF65-F5344CB8AC3E}">
        <p14:creationId xmlns:p14="http://schemas.microsoft.com/office/powerpoint/2010/main" val="1669475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06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6"/>
          </p:nvPr>
        </p:nvSpPr>
        <p:spPr/>
        <p:txBody>
          <a:bodyPr/>
          <a:lstStyle/>
          <a:p>
            <a:r>
              <a:rPr kumimoji="1" lang="zh-CN" altLang="en-US" dirty="0"/>
              <a:t>背景介绍</a:t>
            </a:r>
          </a:p>
        </p:txBody>
      </p:sp>
    </p:spTree>
    <p:extLst>
      <p:ext uri="{BB962C8B-B14F-4D97-AF65-F5344CB8AC3E}">
        <p14:creationId xmlns:p14="http://schemas.microsoft.com/office/powerpoint/2010/main" val="4860060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背景介绍</a:t>
            </a:r>
          </a:p>
        </p:txBody>
      </p:sp>
      <p:sp>
        <p:nvSpPr>
          <p:cNvPr id="3" name="矩形 2"/>
          <p:cNvSpPr/>
          <p:nvPr/>
        </p:nvSpPr>
        <p:spPr>
          <a:xfrm flipV="1">
            <a:off x="3182921" y="3233857"/>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3938761" y="3737183"/>
            <a:ext cx="2517668" cy="12126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生成模型</a:t>
            </a:r>
            <a:endParaRPr lang="en-US" altLang="zh-CN" sz="1400" dirty="0">
              <a:solidFill>
                <a:schemeClr val="tx1">
                  <a:lumMod val="75000"/>
                  <a:lumOff val="25000"/>
                </a:schemeClr>
              </a:solidFill>
              <a:latin typeface="+mn-ea"/>
            </a:endParaRPr>
          </a:p>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对抗训练</a:t>
            </a:r>
            <a:endParaRPr lang="en-US" altLang="zh-CN" sz="1400" dirty="0">
              <a:solidFill>
                <a:schemeClr val="tx1">
                  <a:lumMod val="75000"/>
                  <a:lumOff val="25000"/>
                </a:schemeClr>
              </a:solidFill>
              <a:latin typeface="+mn-ea"/>
            </a:endParaRPr>
          </a:p>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生成器、判别器</a:t>
            </a:r>
            <a:endParaRPr lang="en-US" altLang="zh-CN" sz="1400" dirty="0">
              <a:solidFill>
                <a:schemeClr val="tx1">
                  <a:lumMod val="75000"/>
                  <a:lumOff val="25000"/>
                </a:schemeClr>
              </a:solidFill>
              <a:latin typeface="+mn-ea"/>
            </a:endParaRPr>
          </a:p>
          <a:p>
            <a:pPr marL="285750" indent="-285750">
              <a:lnSpc>
                <a:spcPct val="130000"/>
              </a:lnSpc>
              <a:buFont typeface="Arial" panose="020B0604020202020204" pitchFamily="34" charset="0"/>
              <a:buChar char="•"/>
            </a:pPr>
            <a:r>
              <a:rPr lang="zh-CN" altLang="en-US" sz="1400" dirty="0">
                <a:solidFill>
                  <a:schemeClr val="tx1">
                    <a:lumMod val="75000"/>
                    <a:lumOff val="25000"/>
                  </a:schemeClr>
                </a:solidFill>
                <a:latin typeface="+mn-ea"/>
              </a:rPr>
              <a:t>生成与样本相似的数据</a:t>
            </a:r>
            <a:endParaRPr lang="en-US" altLang="zh-CN" sz="1400" dirty="0">
              <a:solidFill>
                <a:schemeClr val="tx1">
                  <a:lumMod val="75000"/>
                  <a:lumOff val="25000"/>
                </a:schemeClr>
              </a:solidFill>
              <a:latin typeface="+mn-ea"/>
            </a:endParaRPr>
          </a:p>
        </p:txBody>
      </p:sp>
      <p:sp>
        <p:nvSpPr>
          <p:cNvPr id="5" name="矩形 4"/>
          <p:cNvSpPr/>
          <p:nvPr/>
        </p:nvSpPr>
        <p:spPr>
          <a:xfrm>
            <a:off x="3994988" y="3279019"/>
            <a:ext cx="1560042" cy="453457"/>
          </a:xfrm>
          <a:prstGeom prst="rect">
            <a:avLst/>
          </a:prstGeom>
        </p:spPr>
        <p:txBody>
          <a:bodyPr wrap="none">
            <a:spAutoFit/>
          </a:bodyPr>
          <a:lstStyle/>
          <a:p>
            <a:pPr lvl="0">
              <a:lnSpc>
                <a:spcPct val="130000"/>
              </a:lnSpc>
            </a:pPr>
            <a:r>
              <a:rPr lang="zh-CN" altLang="en-US" sz="2000" b="1" dirty="0">
                <a:solidFill>
                  <a:schemeClr val="accent1"/>
                </a:solidFill>
              </a:rPr>
              <a:t>什么是</a:t>
            </a:r>
            <a:r>
              <a:rPr lang="en-US" altLang="zh-CN" sz="2000" b="1" dirty="0">
                <a:solidFill>
                  <a:schemeClr val="accent1"/>
                </a:solidFill>
              </a:rPr>
              <a:t>GAN</a:t>
            </a:r>
          </a:p>
        </p:txBody>
      </p:sp>
      <p:sp>
        <p:nvSpPr>
          <p:cNvPr id="6" name="矩形 5"/>
          <p:cNvSpPr/>
          <p:nvPr/>
        </p:nvSpPr>
        <p:spPr>
          <a:xfrm>
            <a:off x="3122515" y="3233855"/>
            <a:ext cx="816249" cy="892552"/>
          </a:xfrm>
          <a:prstGeom prst="rect">
            <a:avLst/>
          </a:prstGeom>
        </p:spPr>
        <p:txBody>
          <a:bodyPr wrap="none">
            <a:spAutoFit/>
          </a:bodyPr>
          <a:lstStyle/>
          <a:p>
            <a:pPr lvl="0">
              <a:lnSpc>
                <a:spcPct val="130000"/>
              </a:lnSpc>
            </a:pPr>
            <a:r>
              <a:rPr lang="en-US" altLang="zh-CN" sz="4000" b="1" dirty="0">
                <a:solidFill>
                  <a:schemeClr val="accent1"/>
                </a:solidFill>
              </a:rPr>
              <a:t>01</a:t>
            </a:r>
          </a:p>
        </p:txBody>
      </p:sp>
      <p:sp>
        <p:nvSpPr>
          <p:cNvPr id="9" name="矩形 8"/>
          <p:cNvSpPr/>
          <p:nvPr/>
        </p:nvSpPr>
        <p:spPr>
          <a:xfrm flipV="1">
            <a:off x="7222275" y="3233857"/>
            <a:ext cx="765739"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8"/>
          <p:cNvSpPr txBox="1"/>
          <p:nvPr/>
        </p:nvSpPr>
        <p:spPr>
          <a:xfrm>
            <a:off x="7978115" y="3726297"/>
            <a:ext cx="2517668" cy="17727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75000"/>
                    <a:lumOff val="25000"/>
                  </a:schemeClr>
                </a:solidFill>
                <a:latin typeface="+mn-ea"/>
              </a:rPr>
              <a:t>生成“自然”图像</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图像超分辨率重建</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自然语言处理</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文字和图像的相互转化</a:t>
            </a:r>
            <a:endParaRPr lang="en-US" altLang="zh-CN" sz="1400" dirty="0">
              <a:solidFill>
                <a:schemeClr val="tx1">
                  <a:lumMod val="75000"/>
                  <a:lumOff val="25000"/>
                </a:schemeClr>
              </a:solidFill>
              <a:latin typeface="+mn-ea"/>
            </a:endParaRPr>
          </a:p>
          <a:p>
            <a:pPr>
              <a:lnSpc>
                <a:spcPct val="130000"/>
              </a:lnSpc>
            </a:pPr>
            <a:r>
              <a:rPr lang="zh-CN" altLang="en-US" sz="1400" dirty="0">
                <a:solidFill>
                  <a:schemeClr val="tx1">
                    <a:lumMod val="75000"/>
                    <a:lumOff val="25000"/>
                  </a:schemeClr>
                </a:solidFill>
                <a:latin typeface="+mn-ea"/>
              </a:rPr>
              <a:t>与强化学习相结合</a:t>
            </a:r>
            <a:endParaRPr lang="en-US" altLang="zh-CN" sz="1400" dirty="0">
              <a:solidFill>
                <a:schemeClr val="tx1">
                  <a:lumMod val="75000"/>
                  <a:lumOff val="25000"/>
                </a:schemeClr>
              </a:solidFill>
              <a:latin typeface="+mn-ea"/>
            </a:endParaRPr>
          </a:p>
          <a:p>
            <a:pPr>
              <a:lnSpc>
                <a:spcPct val="130000"/>
              </a:lnSpc>
            </a:pPr>
            <a:endParaRPr lang="zh-CN" altLang="en-US" sz="1400" dirty="0">
              <a:solidFill>
                <a:schemeClr val="tx1">
                  <a:lumMod val="75000"/>
                  <a:lumOff val="25000"/>
                </a:schemeClr>
              </a:solidFill>
              <a:latin typeface="+mn-ea"/>
            </a:endParaRPr>
          </a:p>
        </p:txBody>
      </p:sp>
      <p:sp>
        <p:nvSpPr>
          <p:cNvPr id="11" name="矩形 10"/>
          <p:cNvSpPr/>
          <p:nvPr/>
        </p:nvSpPr>
        <p:spPr>
          <a:xfrm>
            <a:off x="8034343" y="3279019"/>
            <a:ext cx="1560042" cy="492443"/>
          </a:xfrm>
          <a:prstGeom prst="rect">
            <a:avLst/>
          </a:prstGeom>
        </p:spPr>
        <p:txBody>
          <a:bodyPr wrap="none">
            <a:spAutoFit/>
          </a:bodyPr>
          <a:lstStyle/>
          <a:p>
            <a:pPr lvl="0">
              <a:lnSpc>
                <a:spcPct val="130000"/>
              </a:lnSpc>
            </a:pPr>
            <a:r>
              <a:rPr lang="en-US" altLang="zh-CN" sz="2000" b="1" dirty="0">
                <a:solidFill>
                  <a:schemeClr val="accent1">
                    <a:lumMod val="75000"/>
                  </a:schemeClr>
                </a:solidFill>
              </a:rPr>
              <a:t>GAN</a:t>
            </a:r>
            <a:r>
              <a:rPr lang="zh-CN" altLang="en-US" sz="2000" b="1" dirty="0">
                <a:solidFill>
                  <a:schemeClr val="accent1">
                    <a:lumMod val="75000"/>
                  </a:schemeClr>
                </a:solidFill>
              </a:rPr>
              <a:t>的应用</a:t>
            </a:r>
            <a:endParaRPr lang="en-US" altLang="zh-CN" sz="2000" b="1" dirty="0">
              <a:solidFill>
                <a:schemeClr val="accent1">
                  <a:lumMod val="75000"/>
                </a:schemeClr>
              </a:solidFill>
            </a:endParaRPr>
          </a:p>
        </p:txBody>
      </p:sp>
      <p:sp>
        <p:nvSpPr>
          <p:cNvPr id="12" name="矩形 11"/>
          <p:cNvSpPr/>
          <p:nvPr/>
        </p:nvSpPr>
        <p:spPr>
          <a:xfrm>
            <a:off x="7161869" y="3233855"/>
            <a:ext cx="816249" cy="892552"/>
          </a:xfrm>
          <a:prstGeom prst="rect">
            <a:avLst/>
          </a:prstGeom>
        </p:spPr>
        <p:txBody>
          <a:bodyPr wrap="none">
            <a:spAutoFit/>
          </a:bodyPr>
          <a:lstStyle/>
          <a:p>
            <a:pPr lvl="0">
              <a:lnSpc>
                <a:spcPct val="130000"/>
              </a:lnSpc>
            </a:pPr>
            <a:r>
              <a:rPr lang="en-US" altLang="zh-CN" sz="4000" b="1" dirty="0">
                <a:solidFill>
                  <a:schemeClr val="accent1">
                    <a:lumMod val="75000"/>
                  </a:schemeClr>
                </a:solidFill>
              </a:rPr>
              <a:t>02</a:t>
            </a:r>
          </a:p>
        </p:txBody>
      </p:sp>
    </p:spTree>
    <p:extLst>
      <p:ext uri="{BB962C8B-B14F-4D97-AF65-F5344CB8AC3E}">
        <p14:creationId xmlns:p14="http://schemas.microsoft.com/office/powerpoint/2010/main" val="83108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选题背景</a:t>
            </a:r>
          </a:p>
        </p:txBody>
      </p:sp>
      <p:sp>
        <p:nvSpPr>
          <p:cNvPr id="4" name="矩形 3"/>
          <p:cNvSpPr/>
          <p:nvPr/>
        </p:nvSpPr>
        <p:spPr>
          <a:xfrm>
            <a:off x="180208" y="1499601"/>
            <a:ext cx="1560042" cy="453457"/>
          </a:xfrm>
          <a:prstGeom prst="rect">
            <a:avLst/>
          </a:prstGeom>
        </p:spPr>
        <p:txBody>
          <a:bodyPr wrap="none">
            <a:spAutoFit/>
          </a:bodyPr>
          <a:lstStyle/>
          <a:p>
            <a:pPr lvl="0">
              <a:lnSpc>
                <a:spcPct val="130000"/>
              </a:lnSpc>
            </a:pPr>
            <a:r>
              <a:rPr lang="zh-CN" altLang="en-US" sz="2000" b="1" dirty="0">
                <a:solidFill>
                  <a:schemeClr val="accent1"/>
                </a:solidFill>
              </a:rPr>
              <a:t>什么是</a:t>
            </a:r>
            <a:r>
              <a:rPr lang="en-US" altLang="zh-CN" sz="2000" b="1" dirty="0">
                <a:solidFill>
                  <a:schemeClr val="accent1"/>
                </a:solidFill>
              </a:rPr>
              <a:t>GAN</a:t>
            </a:r>
          </a:p>
        </p:txBody>
      </p:sp>
      <p:sp>
        <p:nvSpPr>
          <p:cNvPr id="39" name="流程图: 数据 38"/>
          <p:cNvSpPr/>
          <p:nvPr/>
        </p:nvSpPr>
        <p:spPr>
          <a:xfrm>
            <a:off x="3220811" y="2329499"/>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real data</a:t>
            </a:r>
            <a:endParaRPr kumimoji="1" lang="zh-CN" altLang="en-US" dirty="0"/>
          </a:p>
        </p:txBody>
      </p:sp>
      <p:sp>
        <p:nvSpPr>
          <p:cNvPr id="40" name="流程图: 数据 39"/>
          <p:cNvSpPr/>
          <p:nvPr/>
        </p:nvSpPr>
        <p:spPr>
          <a:xfrm>
            <a:off x="3220811" y="4136685"/>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fake data</a:t>
            </a:r>
            <a:endParaRPr kumimoji="1" lang="zh-CN" altLang="en-US" dirty="0"/>
          </a:p>
        </p:txBody>
      </p:sp>
      <p:sp>
        <p:nvSpPr>
          <p:cNvPr id="41" name="流程图: 数据 40"/>
          <p:cNvSpPr/>
          <p:nvPr/>
        </p:nvSpPr>
        <p:spPr>
          <a:xfrm>
            <a:off x="507349" y="4125724"/>
            <a:ext cx="766280"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z</a:t>
            </a:r>
            <a:endParaRPr kumimoji="1" lang="zh-CN" altLang="en-US" dirty="0"/>
          </a:p>
        </p:txBody>
      </p:sp>
      <p:sp>
        <p:nvSpPr>
          <p:cNvPr id="42" name="流程图: 过程 41"/>
          <p:cNvSpPr/>
          <p:nvPr/>
        </p:nvSpPr>
        <p:spPr>
          <a:xfrm>
            <a:off x="2035629" y="3739240"/>
            <a:ext cx="555172" cy="1284594"/>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生成器</a:t>
            </a:r>
          </a:p>
        </p:txBody>
      </p:sp>
      <p:sp>
        <p:nvSpPr>
          <p:cNvPr id="43" name="流程图: 过程 42"/>
          <p:cNvSpPr/>
          <p:nvPr/>
        </p:nvSpPr>
        <p:spPr>
          <a:xfrm>
            <a:off x="5240428" y="2841128"/>
            <a:ext cx="555172" cy="1284596"/>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判别器</a:t>
            </a:r>
          </a:p>
        </p:txBody>
      </p:sp>
      <p:sp>
        <p:nvSpPr>
          <p:cNvPr id="44" name="箭头: 右 43"/>
          <p:cNvSpPr/>
          <p:nvPr/>
        </p:nvSpPr>
        <p:spPr>
          <a:xfrm>
            <a:off x="2590801" y="4190995"/>
            <a:ext cx="772887" cy="383719"/>
          </a:xfrm>
          <a:prstGeom prst="rightArrow">
            <a:avLst>
              <a:gd name="adj1" fmla="val 30748"/>
              <a:gd name="adj2" fmla="val 489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箭头: 右 44"/>
          <p:cNvSpPr/>
          <p:nvPr/>
        </p:nvSpPr>
        <p:spPr>
          <a:xfrm>
            <a:off x="1208314" y="4195155"/>
            <a:ext cx="827315" cy="372759"/>
          </a:xfrm>
          <a:prstGeom prst="rightArrow">
            <a:avLst>
              <a:gd name="adj1" fmla="val 30748"/>
              <a:gd name="adj2" fmla="val 489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箭头: 右 45"/>
          <p:cNvSpPr/>
          <p:nvPr/>
        </p:nvSpPr>
        <p:spPr>
          <a:xfrm rot="1557201">
            <a:off x="4178753" y="2639731"/>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箭头: 右 46"/>
          <p:cNvSpPr/>
          <p:nvPr/>
        </p:nvSpPr>
        <p:spPr>
          <a:xfrm rot="20042799" flipV="1">
            <a:off x="4178753" y="3945461"/>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箭头: 右 47"/>
          <p:cNvSpPr/>
          <p:nvPr/>
        </p:nvSpPr>
        <p:spPr>
          <a:xfrm rot="20042799" flipV="1">
            <a:off x="5734686" y="2607072"/>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箭头: 右 48"/>
          <p:cNvSpPr/>
          <p:nvPr/>
        </p:nvSpPr>
        <p:spPr>
          <a:xfrm rot="1557201">
            <a:off x="5734687" y="3977524"/>
            <a:ext cx="1122589" cy="468114"/>
          </a:xfrm>
          <a:prstGeom prst="rightArrow">
            <a:avLst>
              <a:gd name="adj1" fmla="val 31396"/>
              <a:gd name="adj2" fmla="val 7558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流程图: 数据 49"/>
          <p:cNvSpPr/>
          <p:nvPr/>
        </p:nvSpPr>
        <p:spPr>
          <a:xfrm>
            <a:off x="6696567" y="2329499"/>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real</a:t>
            </a:r>
            <a:endParaRPr kumimoji="1" lang="zh-CN" altLang="en-US" dirty="0"/>
          </a:p>
        </p:txBody>
      </p:sp>
      <p:sp>
        <p:nvSpPr>
          <p:cNvPr id="51" name="流程图: 数据 50"/>
          <p:cNvSpPr/>
          <p:nvPr/>
        </p:nvSpPr>
        <p:spPr>
          <a:xfrm>
            <a:off x="6702064" y="4113056"/>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fake</a:t>
            </a:r>
            <a:endParaRPr kumimoji="1" lang="zh-CN" altLang="en-US" dirty="0"/>
          </a:p>
        </p:txBody>
      </p:sp>
      <p:grpSp>
        <p:nvGrpSpPr>
          <p:cNvPr id="69" name="组合 68"/>
          <p:cNvGrpSpPr/>
          <p:nvPr/>
        </p:nvGrpSpPr>
        <p:grpSpPr>
          <a:xfrm>
            <a:off x="6696567" y="1421326"/>
            <a:ext cx="4606742" cy="2960208"/>
            <a:chOff x="6696567" y="1421326"/>
            <a:chExt cx="4606742" cy="2960208"/>
          </a:xfrm>
        </p:grpSpPr>
        <p:sp>
          <p:nvSpPr>
            <p:cNvPr id="52" name="流程图: 数据 51"/>
            <p:cNvSpPr/>
            <p:nvPr/>
          </p:nvSpPr>
          <p:spPr>
            <a:xfrm>
              <a:off x="6696567" y="1421326"/>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53" name="流程图: 数据 52"/>
            <p:cNvSpPr/>
            <p:nvPr/>
          </p:nvSpPr>
          <p:spPr>
            <a:xfrm>
              <a:off x="6702064" y="3273711"/>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0</a:t>
              </a:r>
              <a:endParaRPr kumimoji="1" lang="zh-CN" altLang="en-US" dirty="0"/>
            </a:p>
          </p:txBody>
        </p:sp>
        <p:sp>
          <p:nvSpPr>
            <p:cNvPr id="55" name="箭头: V 形 54"/>
            <p:cNvSpPr/>
            <p:nvPr/>
          </p:nvSpPr>
          <p:spPr>
            <a:xfrm>
              <a:off x="7690811" y="1677140"/>
              <a:ext cx="972365" cy="90817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56" name="箭头: V 形 55"/>
            <p:cNvSpPr/>
            <p:nvPr/>
          </p:nvSpPr>
          <p:spPr>
            <a:xfrm>
              <a:off x="7690811" y="3473361"/>
              <a:ext cx="972365" cy="90817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8" name="右大括号 57"/>
            <p:cNvSpPr/>
            <p:nvPr/>
          </p:nvSpPr>
          <p:spPr>
            <a:xfrm>
              <a:off x="8704171" y="2131226"/>
              <a:ext cx="685800" cy="17985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矩形: 圆角 58"/>
            <p:cNvSpPr/>
            <p:nvPr/>
          </p:nvSpPr>
          <p:spPr>
            <a:xfrm>
              <a:off x="9430966" y="2714367"/>
              <a:ext cx="1872343" cy="6322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dis_loss</a:t>
              </a:r>
              <a:endParaRPr kumimoji="1" lang="zh-CN" altLang="en-US" dirty="0"/>
            </a:p>
          </p:txBody>
        </p:sp>
      </p:grpSp>
      <p:grpSp>
        <p:nvGrpSpPr>
          <p:cNvPr id="68" name="组合 67"/>
          <p:cNvGrpSpPr/>
          <p:nvPr/>
        </p:nvGrpSpPr>
        <p:grpSpPr>
          <a:xfrm>
            <a:off x="6702064" y="4392451"/>
            <a:ext cx="4601245" cy="1071579"/>
            <a:chOff x="6702064" y="4392451"/>
            <a:chExt cx="4601245" cy="1071579"/>
          </a:xfrm>
        </p:grpSpPr>
        <p:sp>
          <p:nvSpPr>
            <p:cNvPr id="54" name="流程图: 数据 53"/>
            <p:cNvSpPr/>
            <p:nvPr/>
          </p:nvSpPr>
          <p:spPr>
            <a:xfrm>
              <a:off x="6702064" y="4952401"/>
              <a:ext cx="1132114" cy="511629"/>
            </a:xfrm>
            <a:prstGeom prst="flowChartInputOut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57" name="箭头: V 形 56"/>
            <p:cNvSpPr/>
            <p:nvPr/>
          </p:nvSpPr>
          <p:spPr>
            <a:xfrm>
              <a:off x="7690810" y="4392451"/>
              <a:ext cx="972365" cy="90817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cxnSp>
          <p:nvCxnSpPr>
            <p:cNvPr id="61" name="直接箭头连接符 60"/>
            <p:cNvCxnSpPr>
              <a:stCxn id="57" idx="3"/>
            </p:cNvCxnSpPr>
            <p:nvPr/>
          </p:nvCxnSpPr>
          <p:spPr>
            <a:xfrm flipV="1">
              <a:off x="8663175" y="4846537"/>
              <a:ext cx="72679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矩形: 圆角 61"/>
            <p:cNvSpPr/>
            <p:nvPr/>
          </p:nvSpPr>
          <p:spPr>
            <a:xfrm>
              <a:off x="9430966" y="4530421"/>
              <a:ext cx="1872343" cy="6322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gen_loss</a:t>
              </a:r>
              <a:endParaRPr kumimoji="1" lang="zh-CN" altLang="en-US" dirty="0"/>
            </a:p>
          </p:txBody>
        </p:sp>
      </p:grpSp>
      <p:sp>
        <p:nvSpPr>
          <p:cNvPr id="63" name="椭圆 62"/>
          <p:cNvSpPr/>
          <p:nvPr/>
        </p:nvSpPr>
        <p:spPr>
          <a:xfrm>
            <a:off x="668527" y="4157739"/>
            <a:ext cx="436027" cy="43602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p:cNvSpPr/>
          <p:nvPr/>
        </p:nvSpPr>
        <p:spPr>
          <a:xfrm>
            <a:off x="3563230" y="2367299"/>
            <a:ext cx="436027" cy="43602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p:cNvSpPr/>
          <p:nvPr/>
        </p:nvSpPr>
        <p:spPr>
          <a:xfrm>
            <a:off x="675296" y="4157739"/>
            <a:ext cx="436027" cy="43602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0363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250"/>
                                        <p:tgtEl>
                                          <p:spTgt spid="41"/>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left)">
                                      <p:cBhvr>
                                        <p:cTn id="11" dur="250"/>
                                        <p:tgtEl>
                                          <p:spTgt spid="45"/>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250"/>
                                        <p:tgtEl>
                                          <p:spTgt spid="42"/>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left)">
                                      <p:cBhvr>
                                        <p:cTn id="19" dur="250"/>
                                        <p:tgtEl>
                                          <p:spTgt spid="44"/>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250"/>
                                        <p:tgtEl>
                                          <p:spTgt spid="4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left)">
                                      <p:cBhvr>
                                        <p:cTn id="26" dur="250"/>
                                        <p:tgtEl>
                                          <p:spTgt spid="39"/>
                                        </p:tgtEl>
                                      </p:cBhvr>
                                    </p:animEffect>
                                  </p:childTnLst>
                                </p:cTn>
                              </p:par>
                            </p:childTnLst>
                          </p:cTn>
                        </p:par>
                        <p:par>
                          <p:cTn id="27" fill="hold">
                            <p:stCondLst>
                              <p:cond delay="1250"/>
                            </p:stCondLst>
                            <p:childTnLst>
                              <p:par>
                                <p:cTn id="28" presetID="22" presetClass="entr" presetSubtype="8" fill="hold" grpId="0"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left)">
                                      <p:cBhvr>
                                        <p:cTn id="30" dur="250"/>
                                        <p:tgtEl>
                                          <p:spTgt spid="4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left)">
                                      <p:cBhvr>
                                        <p:cTn id="33" dur="250"/>
                                        <p:tgtEl>
                                          <p:spTgt spid="47"/>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250"/>
                                        <p:tgtEl>
                                          <p:spTgt spid="43"/>
                                        </p:tgtEl>
                                      </p:cBhvr>
                                    </p:animEffect>
                                  </p:childTnLst>
                                </p:cTn>
                              </p:par>
                            </p:childTnLst>
                          </p:cTn>
                        </p:par>
                        <p:par>
                          <p:cTn id="38" fill="hold">
                            <p:stCondLst>
                              <p:cond delay="1750"/>
                            </p:stCondLst>
                            <p:childTnLst>
                              <p:par>
                                <p:cTn id="39" presetID="22" presetClass="entr" presetSubtype="8" fill="hold" grpId="0"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250"/>
                                        <p:tgtEl>
                                          <p:spTgt spid="48"/>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left)">
                                      <p:cBhvr>
                                        <p:cTn id="44" dur="250"/>
                                        <p:tgtEl>
                                          <p:spTgt spid="49"/>
                                        </p:tgtEl>
                                      </p:cBhvr>
                                    </p:animEffect>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ipe(left)">
                                      <p:cBhvr>
                                        <p:cTn id="48" dur="250"/>
                                        <p:tgtEl>
                                          <p:spTgt spid="50"/>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wipe(left)">
                                      <p:cBhvr>
                                        <p:cTn id="51" dur="250"/>
                                        <p:tgtEl>
                                          <p:spTgt spid="51"/>
                                        </p:tgtEl>
                                      </p:cBhvr>
                                    </p:animEffect>
                                  </p:childTnLst>
                                </p:cTn>
                              </p:par>
                            </p:childTnLst>
                          </p:cTn>
                        </p:par>
                      </p:childTnLst>
                    </p:cTn>
                  </p:par>
                  <p:par>
                    <p:cTn id="52" fill="hold">
                      <p:stCondLst>
                        <p:cond delay="indefinite"/>
                      </p:stCondLst>
                      <p:childTnLst>
                        <p:par>
                          <p:cTn id="53" fill="hold">
                            <p:stCondLst>
                              <p:cond delay="0"/>
                            </p:stCondLst>
                            <p:childTnLst>
                              <p:par>
                                <p:cTn id="54" presetID="30" presetClass="emph" presetSubtype="0" fill="hold" grpId="1" nodeType="clickEffect">
                                  <p:stCondLst>
                                    <p:cond delay="0"/>
                                  </p:stCondLst>
                                  <p:childTnLst>
                                    <p:animClr clrSpc="hsl" dir="cw">
                                      <p:cBhvr override="childStyle">
                                        <p:cTn id="55" dur="500" fill="hold"/>
                                        <p:tgtEl>
                                          <p:spTgt spid="45"/>
                                        </p:tgtEl>
                                        <p:attrNameLst>
                                          <p:attrName>style.color</p:attrName>
                                        </p:attrNameLst>
                                      </p:cBhvr>
                                      <p:by>
                                        <p:hsl h="0" s="12549" l="25098"/>
                                      </p:by>
                                    </p:animClr>
                                    <p:animClr clrSpc="hsl" dir="cw">
                                      <p:cBhvr>
                                        <p:cTn id="56" dur="500" fill="hold"/>
                                        <p:tgtEl>
                                          <p:spTgt spid="45"/>
                                        </p:tgtEl>
                                        <p:attrNameLst>
                                          <p:attrName>fillcolor</p:attrName>
                                        </p:attrNameLst>
                                      </p:cBhvr>
                                      <p:by>
                                        <p:hsl h="0" s="12549" l="25098"/>
                                      </p:by>
                                    </p:animClr>
                                    <p:animClr clrSpc="hsl" dir="cw">
                                      <p:cBhvr>
                                        <p:cTn id="57" dur="500" fill="hold"/>
                                        <p:tgtEl>
                                          <p:spTgt spid="45"/>
                                        </p:tgtEl>
                                        <p:attrNameLst>
                                          <p:attrName>stroke.color</p:attrName>
                                        </p:attrNameLst>
                                      </p:cBhvr>
                                      <p:by>
                                        <p:hsl h="0" s="12549" l="25098"/>
                                      </p:by>
                                    </p:animClr>
                                    <p:set>
                                      <p:cBhvr>
                                        <p:cTn id="58" dur="500" fill="hold"/>
                                        <p:tgtEl>
                                          <p:spTgt spid="45"/>
                                        </p:tgtEl>
                                        <p:attrNameLst>
                                          <p:attrName>fill.type</p:attrName>
                                        </p:attrNameLst>
                                      </p:cBhvr>
                                      <p:to>
                                        <p:strVal val="solid"/>
                                      </p:to>
                                    </p:set>
                                  </p:childTnLst>
                                </p:cTn>
                              </p:par>
                              <p:par>
                                <p:cTn id="59" presetID="30" presetClass="emph" presetSubtype="0" fill="hold" grpId="1" nodeType="withEffect">
                                  <p:stCondLst>
                                    <p:cond delay="0"/>
                                  </p:stCondLst>
                                  <p:childTnLst>
                                    <p:animClr clrSpc="hsl" dir="cw">
                                      <p:cBhvr override="childStyle">
                                        <p:cTn id="60" dur="500" fill="hold"/>
                                        <p:tgtEl>
                                          <p:spTgt spid="42"/>
                                        </p:tgtEl>
                                        <p:attrNameLst>
                                          <p:attrName>style.color</p:attrName>
                                        </p:attrNameLst>
                                      </p:cBhvr>
                                      <p:by>
                                        <p:hsl h="0" s="12549" l="25098"/>
                                      </p:by>
                                    </p:animClr>
                                    <p:animClr clrSpc="hsl" dir="cw">
                                      <p:cBhvr>
                                        <p:cTn id="61" dur="500" fill="hold"/>
                                        <p:tgtEl>
                                          <p:spTgt spid="42"/>
                                        </p:tgtEl>
                                        <p:attrNameLst>
                                          <p:attrName>fillcolor</p:attrName>
                                        </p:attrNameLst>
                                      </p:cBhvr>
                                      <p:by>
                                        <p:hsl h="0" s="12549" l="25098"/>
                                      </p:by>
                                    </p:animClr>
                                    <p:animClr clrSpc="hsl" dir="cw">
                                      <p:cBhvr>
                                        <p:cTn id="62" dur="500" fill="hold"/>
                                        <p:tgtEl>
                                          <p:spTgt spid="42"/>
                                        </p:tgtEl>
                                        <p:attrNameLst>
                                          <p:attrName>stroke.color</p:attrName>
                                        </p:attrNameLst>
                                      </p:cBhvr>
                                      <p:by>
                                        <p:hsl h="0" s="12549" l="25098"/>
                                      </p:by>
                                    </p:animClr>
                                    <p:set>
                                      <p:cBhvr>
                                        <p:cTn id="63" dur="500" fill="hold"/>
                                        <p:tgtEl>
                                          <p:spTgt spid="42"/>
                                        </p:tgtEl>
                                        <p:attrNameLst>
                                          <p:attrName>fill.type</p:attrName>
                                        </p:attrNameLst>
                                      </p:cBhvr>
                                      <p:to>
                                        <p:strVal val="solid"/>
                                      </p:to>
                                    </p:set>
                                  </p:childTnLst>
                                </p:cTn>
                              </p:par>
                              <p:par>
                                <p:cTn id="64" presetID="30" presetClass="emph" presetSubtype="0" fill="hold" grpId="1" nodeType="withEffect">
                                  <p:stCondLst>
                                    <p:cond delay="0"/>
                                  </p:stCondLst>
                                  <p:childTnLst>
                                    <p:animClr clrSpc="hsl" dir="cw">
                                      <p:cBhvr override="childStyle">
                                        <p:cTn id="65" dur="500" fill="hold"/>
                                        <p:tgtEl>
                                          <p:spTgt spid="44"/>
                                        </p:tgtEl>
                                        <p:attrNameLst>
                                          <p:attrName>style.color</p:attrName>
                                        </p:attrNameLst>
                                      </p:cBhvr>
                                      <p:by>
                                        <p:hsl h="0" s="12549" l="25098"/>
                                      </p:by>
                                    </p:animClr>
                                    <p:animClr clrSpc="hsl" dir="cw">
                                      <p:cBhvr>
                                        <p:cTn id="66" dur="500" fill="hold"/>
                                        <p:tgtEl>
                                          <p:spTgt spid="44"/>
                                        </p:tgtEl>
                                        <p:attrNameLst>
                                          <p:attrName>fillcolor</p:attrName>
                                        </p:attrNameLst>
                                      </p:cBhvr>
                                      <p:by>
                                        <p:hsl h="0" s="12549" l="25098"/>
                                      </p:by>
                                    </p:animClr>
                                    <p:animClr clrSpc="hsl" dir="cw">
                                      <p:cBhvr>
                                        <p:cTn id="67" dur="500" fill="hold"/>
                                        <p:tgtEl>
                                          <p:spTgt spid="44"/>
                                        </p:tgtEl>
                                        <p:attrNameLst>
                                          <p:attrName>stroke.color</p:attrName>
                                        </p:attrNameLst>
                                      </p:cBhvr>
                                      <p:by>
                                        <p:hsl h="0" s="12549" l="25098"/>
                                      </p:by>
                                    </p:animClr>
                                    <p:set>
                                      <p:cBhvr>
                                        <p:cTn id="68" dur="500" fill="hold"/>
                                        <p:tgtEl>
                                          <p:spTgt spid="44"/>
                                        </p:tgtEl>
                                        <p:attrNameLst>
                                          <p:attrName>fill.type</p:attrName>
                                        </p:attrNameLst>
                                      </p:cBhvr>
                                      <p:to>
                                        <p:strVal val="solid"/>
                                      </p:to>
                                    </p:set>
                                  </p:childTnLst>
                                </p:cTn>
                              </p:par>
                              <p:par>
                                <p:cTn id="69" presetID="30" presetClass="emph" presetSubtype="0" fill="hold" grpId="1" nodeType="withEffect">
                                  <p:stCondLst>
                                    <p:cond delay="0"/>
                                  </p:stCondLst>
                                  <p:childTnLst>
                                    <p:animClr clrSpc="hsl" dir="cw">
                                      <p:cBhvr override="childStyle">
                                        <p:cTn id="70" dur="500" fill="hold"/>
                                        <p:tgtEl>
                                          <p:spTgt spid="40"/>
                                        </p:tgtEl>
                                        <p:attrNameLst>
                                          <p:attrName>style.color</p:attrName>
                                        </p:attrNameLst>
                                      </p:cBhvr>
                                      <p:by>
                                        <p:hsl h="0" s="12549" l="25098"/>
                                      </p:by>
                                    </p:animClr>
                                    <p:animClr clrSpc="hsl" dir="cw">
                                      <p:cBhvr>
                                        <p:cTn id="71" dur="500" fill="hold"/>
                                        <p:tgtEl>
                                          <p:spTgt spid="40"/>
                                        </p:tgtEl>
                                        <p:attrNameLst>
                                          <p:attrName>fillcolor</p:attrName>
                                        </p:attrNameLst>
                                      </p:cBhvr>
                                      <p:by>
                                        <p:hsl h="0" s="12549" l="25098"/>
                                      </p:by>
                                    </p:animClr>
                                    <p:animClr clrSpc="hsl" dir="cw">
                                      <p:cBhvr>
                                        <p:cTn id="72" dur="500" fill="hold"/>
                                        <p:tgtEl>
                                          <p:spTgt spid="40"/>
                                        </p:tgtEl>
                                        <p:attrNameLst>
                                          <p:attrName>stroke.color</p:attrName>
                                        </p:attrNameLst>
                                      </p:cBhvr>
                                      <p:by>
                                        <p:hsl h="0" s="12549" l="25098"/>
                                      </p:by>
                                    </p:animClr>
                                    <p:set>
                                      <p:cBhvr>
                                        <p:cTn id="73" dur="500" fill="hold"/>
                                        <p:tgtEl>
                                          <p:spTgt spid="40"/>
                                        </p:tgtEl>
                                        <p:attrNameLst>
                                          <p:attrName>fill.type</p:attrName>
                                        </p:attrNameLst>
                                      </p:cBhvr>
                                      <p:to>
                                        <p:strVal val="solid"/>
                                      </p:to>
                                    </p:set>
                                  </p:childTnLst>
                                </p:cTn>
                              </p:par>
                              <p:par>
                                <p:cTn id="74" presetID="30" presetClass="emph" presetSubtype="0" fill="hold" grpId="1" nodeType="withEffect">
                                  <p:stCondLst>
                                    <p:cond delay="0"/>
                                  </p:stCondLst>
                                  <p:childTnLst>
                                    <p:animClr clrSpc="hsl" dir="cw">
                                      <p:cBhvr override="childStyle">
                                        <p:cTn id="75" dur="500" fill="hold"/>
                                        <p:tgtEl>
                                          <p:spTgt spid="47"/>
                                        </p:tgtEl>
                                        <p:attrNameLst>
                                          <p:attrName>style.color</p:attrName>
                                        </p:attrNameLst>
                                      </p:cBhvr>
                                      <p:by>
                                        <p:hsl h="0" s="12549" l="25098"/>
                                      </p:by>
                                    </p:animClr>
                                    <p:animClr clrSpc="hsl" dir="cw">
                                      <p:cBhvr>
                                        <p:cTn id="76" dur="500" fill="hold"/>
                                        <p:tgtEl>
                                          <p:spTgt spid="47"/>
                                        </p:tgtEl>
                                        <p:attrNameLst>
                                          <p:attrName>fillcolor</p:attrName>
                                        </p:attrNameLst>
                                      </p:cBhvr>
                                      <p:by>
                                        <p:hsl h="0" s="12549" l="25098"/>
                                      </p:by>
                                    </p:animClr>
                                    <p:animClr clrSpc="hsl" dir="cw">
                                      <p:cBhvr>
                                        <p:cTn id="77" dur="500" fill="hold"/>
                                        <p:tgtEl>
                                          <p:spTgt spid="47"/>
                                        </p:tgtEl>
                                        <p:attrNameLst>
                                          <p:attrName>stroke.color</p:attrName>
                                        </p:attrNameLst>
                                      </p:cBhvr>
                                      <p:by>
                                        <p:hsl h="0" s="12549" l="25098"/>
                                      </p:by>
                                    </p:animClr>
                                    <p:set>
                                      <p:cBhvr>
                                        <p:cTn id="78" dur="500" fill="hold"/>
                                        <p:tgtEl>
                                          <p:spTgt spid="47"/>
                                        </p:tgtEl>
                                        <p:attrNameLst>
                                          <p:attrName>fill.type</p:attrName>
                                        </p:attrNameLst>
                                      </p:cBhvr>
                                      <p:to>
                                        <p:strVal val="solid"/>
                                      </p:to>
                                    </p:set>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wipe(left)">
                                      <p:cBhvr>
                                        <p:cTn id="82" dur="500"/>
                                        <p:tgtEl>
                                          <p:spTgt spid="63"/>
                                        </p:tgtEl>
                                      </p:cBhvr>
                                    </p:animEffect>
                                  </p:childTnLst>
                                </p:cTn>
                              </p:par>
                            </p:childTnLst>
                          </p:cTn>
                        </p:par>
                        <p:par>
                          <p:cTn id="83" fill="hold">
                            <p:stCondLst>
                              <p:cond delay="1000"/>
                            </p:stCondLst>
                            <p:childTnLst>
                              <p:par>
                                <p:cTn id="84" presetID="42" presetClass="path" presetSubtype="0" accel="50000" decel="50000" fill="hold" grpId="1" nodeType="afterEffect">
                                  <p:stCondLst>
                                    <p:cond delay="0"/>
                                  </p:stCondLst>
                                  <p:childTnLst>
                                    <p:animMotion origin="layout" path="M 3.75E-6 -2.96296E-6 L 0.11497 0.00093 " pathEditMode="relative" rAng="0" ptsTypes="AA">
                                      <p:cBhvr>
                                        <p:cTn id="85" dur="1000" fill="hold"/>
                                        <p:tgtEl>
                                          <p:spTgt spid="63"/>
                                        </p:tgtEl>
                                        <p:attrNameLst>
                                          <p:attrName>ppt_x</p:attrName>
                                          <p:attrName>ppt_y</p:attrName>
                                        </p:attrNameLst>
                                      </p:cBhvr>
                                      <p:rCtr x="5742" y="46"/>
                                    </p:animMotion>
                                  </p:childTnLst>
                                </p:cTn>
                              </p:par>
                            </p:childTnLst>
                          </p:cTn>
                        </p:par>
                        <p:par>
                          <p:cTn id="86" fill="hold">
                            <p:stCondLst>
                              <p:cond delay="2000"/>
                            </p:stCondLst>
                            <p:childTnLst>
                              <p:par>
                                <p:cTn id="87" presetID="42" presetClass="path" presetSubtype="0" accel="50000" decel="50000" fill="hold" grpId="2" nodeType="afterEffect">
                                  <p:stCondLst>
                                    <p:cond delay="0"/>
                                  </p:stCondLst>
                                  <p:childTnLst>
                                    <p:animMotion origin="layout" path="M 0.11497 0.00093 L 0.23828 0.00093 " pathEditMode="relative" rAng="0" ptsTypes="AA">
                                      <p:cBhvr>
                                        <p:cTn id="88" dur="1000" fill="hold"/>
                                        <p:tgtEl>
                                          <p:spTgt spid="63"/>
                                        </p:tgtEl>
                                        <p:attrNameLst>
                                          <p:attrName>ppt_x</p:attrName>
                                          <p:attrName>ppt_y</p:attrName>
                                        </p:attrNameLst>
                                      </p:cBhvr>
                                      <p:rCtr x="6159" y="0"/>
                                    </p:animMotion>
                                  </p:childTnLst>
                                </p:cTn>
                              </p:par>
                              <p:par>
                                <p:cTn id="89" presetID="22" presetClass="entr" presetSubtype="8" fill="hold" grpId="0" nodeType="withEffect">
                                  <p:stCondLst>
                                    <p:cond delay="0"/>
                                  </p:stCondLst>
                                  <p:childTnLst>
                                    <p:set>
                                      <p:cBhvr>
                                        <p:cTn id="90" dur="1" fill="hold">
                                          <p:stCondLst>
                                            <p:cond delay="0"/>
                                          </p:stCondLst>
                                        </p:cTn>
                                        <p:tgtEl>
                                          <p:spTgt spid="64"/>
                                        </p:tgtEl>
                                        <p:attrNameLst>
                                          <p:attrName>style.visibility</p:attrName>
                                        </p:attrNameLst>
                                      </p:cBhvr>
                                      <p:to>
                                        <p:strVal val="visible"/>
                                      </p:to>
                                    </p:set>
                                    <p:animEffect transition="in" filter="wipe(left)">
                                      <p:cBhvr>
                                        <p:cTn id="91" dur="500"/>
                                        <p:tgtEl>
                                          <p:spTgt spid="64"/>
                                        </p:tgtEl>
                                      </p:cBhvr>
                                    </p:animEffect>
                                  </p:childTnLst>
                                </p:cTn>
                              </p:par>
                            </p:childTnLst>
                          </p:cTn>
                        </p:par>
                        <p:par>
                          <p:cTn id="92" fill="hold">
                            <p:stCondLst>
                              <p:cond delay="3000"/>
                            </p:stCondLst>
                            <p:childTnLst>
                              <p:par>
                                <p:cTn id="93" presetID="42" presetClass="path" presetSubtype="0" accel="50000" decel="50000" fill="hold" grpId="3" nodeType="afterEffect">
                                  <p:stCondLst>
                                    <p:cond delay="0"/>
                                  </p:stCondLst>
                                  <p:childTnLst>
                                    <p:animMotion origin="layout" path="M 0.23828 0.00093 L 0.38177 -0.10602 " pathEditMode="relative" rAng="0" ptsTypes="AA">
                                      <p:cBhvr>
                                        <p:cTn id="94" dur="1100" fill="hold"/>
                                        <p:tgtEl>
                                          <p:spTgt spid="63"/>
                                        </p:tgtEl>
                                        <p:attrNameLst>
                                          <p:attrName>ppt_x</p:attrName>
                                          <p:attrName>ppt_y</p:attrName>
                                        </p:attrNameLst>
                                      </p:cBhvr>
                                      <p:rCtr x="7174" y="-5347"/>
                                    </p:animMotion>
                                  </p:childTnLst>
                                </p:cTn>
                              </p:par>
                              <p:par>
                                <p:cTn id="95" presetID="42" presetClass="path" presetSubtype="0" accel="50000" decel="50000" fill="hold" grpId="1" nodeType="withEffect">
                                  <p:stCondLst>
                                    <p:cond delay="0"/>
                                  </p:stCondLst>
                                  <p:childTnLst>
                                    <p:animMotion origin="layout" path="M 3.75E-6 -1.85185E-6 L 0.13776 0.08704 " pathEditMode="relative" rAng="0" ptsTypes="AA">
                                      <p:cBhvr>
                                        <p:cTn id="96" dur="1000" fill="hold"/>
                                        <p:tgtEl>
                                          <p:spTgt spid="64"/>
                                        </p:tgtEl>
                                        <p:attrNameLst>
                                          <p:attrName>ppt_x</p:attrName>
                                          <p:attrName>ppt_y</p:attrName>
                                        </p:attrNameLst>
                                      </p:cBhvr>
                                      <p:rCtr x="6888" y="4352"/>
                                    </p:animMotion>
                                  </p:childTnLst>
                                </p:cTn>
                              </p:par>
                            </p:childTnLst>
                          </p:cTn>
                        </p:par>
                        <p:par>
                          <p:cTn id="97" fill="hold">
                            <p:stCondLst>
                              <p:cond delay="4100"/>
                            </p:stCondLst>
                            <p:childTnLst>
                              <p:par>
                                <p:cTn id="98" presetID="42" presetClass="path" presetSubtype="0" accel="50000" decel="50000" fill="hold" grpId="4" nodeType="afterEffect">
                                  <p:stCondLst>
                                    <p:cond delay="0"/>
                                  </p:stCondLst>
                                  <p:childTnLst>
                                    <p:animMotion origin="layout" path="M 0.38177 -0.10602 L 0.522 0.00093 " pathEditMode="relative" rAng="0" ptsTypes="AA">
                                      <p:cBhvr>
                                        <p:cTn id="99" dur="1000" fill="hold"/>
                                        <p:tgtEl>
                                          <p:spTgt spid="63"/>
                                        </p:tgtEl>
                                        <p:attrNameLst>
                                          <p:attrName>ppt_x</p:attrName>
                                          <p:attrName>ppt_y</p:attrName>
                                        </p:attrNameLst>
                                      </p:cBhvr>
                                      <p:rCtr x="7005" y="5347"/>
                                    </p:animMotion>
                                  </p:childTnLst>
                                </p:cTn>
                              </p:par>
                              <p:par>
                                <p:cTn id="100" presetID="42" presetClass="path" presetSubtype="0" accel="50000" decel="50000" fill="hold" grpId="2" nodeType="withEffect">
                                  <p:stCondLst>
                                    <p:cond delay="0"/>
                                  </p:stCondLst>
                                  <p:childTnLst>
                                    <p:animMotion origin="layout" path="M 0.13776 0.08704 L 0.28268 0.00023 " pathEditMode="relative" rAng="0" ptsTypes="AA">
                                      <p:cBhvr>
                                        <p:cTn id="101" dur="1000" fill="hold"/>
                                        <p:tgtEl>
                                          <p:spTgt spid="64"/>
                                        </p:tgtEl>
                                        <p:attrNameLst>
                                          <p:attrName>ppt_x</p:attrName>
                                          <p:attrName>ppt_y</p:attrName>
                                        </p:attrNameLst>
                                      </p:cBhvr>
                                      <p:rCtr x="7240" y="-4352"/>
                                    </p:animMotion>
                                  </p:childTnLst>
                                </p:cTn>
                              </p:par>
                            </p:childTnLst>
                          </p:cTn>
                        </p:par>
                        <p:par>
                          <p:cTn id="102" fill="hold">
                            <p:stCondLst>
                              <p:cond delay="5100"/>
                            </p:stCondLst>
                            <p:childTnLst>
                              <p:par>
                                <p:cTn id="103" presetID="22" presetClass="entr" presetSubtype="8" fill="hold" nodeType="after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wipe(left)">
                                      <p:cBhvr>
                                        <p:cTn id="105" dur="500"/>
                                        <p:tgtEl>
                                          <p:spTgt spid="69"/>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69"/>
                                        </p:tgtEl>
                                      </p:cBhvr>
                                    </p:animEffect>
                                    <p:set>
                                      <p:cBhvr>
                                        <p:cTn id="110" dur="1" fill="hold">
                                          <p:stCondLst>
                                            <p:cond delay="499"/>
                                          </p:stCondLst>
                                        </p:cTn>
                                        <p:tgtEl>
                                          <p:spTgt spid="69"/>
                                        </p:tgtEl>
                                        <p:attrNameLst>
                                          <p:attrName>style.visibility</p:attrName>
                                        </p:attrNameLst>
                                      </p:cBhvr>
                                      <p:to>
                                        <p:strVal val="hidden"/>
                                      </p:to>
                                    </p:set>
                                  </p:childTnLst>
                                </p:cTn>
                              </p:par>
                              <p:par>
                                <p:cTn id="111" presetID="10" presetClass="exit" presetSubtype="0" fill="hold" grpId="3" nodeType="withEffect">
                                  <p:stCondLst>
                                    <p:cond delay="0"/>
                                  </p:stCondLst>
                                  <p:childTnLst>
                                    <p:animEffect transition="out" filter="fade">
                                      <p:cBhvr>
                                        <p:cTn id="112" dur="500"/>
                                        <p:tgtEl>
                                          <p:spTgt spid="64"/>
                                        </p:tgtEl>
                                      </p:cBhvr>
                                    </p:animEffect>
                                    <p:set>
                                      <p:cBhvr>
                                        <p:cTn id="113" dur="1" fill="hold">
                                          <p:stCondLst>
                                            <p:cond delay="499"/>
                                          </p:stCondLst>
                                        </p:cTn>
                                        <p:tgtEl>
                                          <p:spTgt spid="64"/>
                                        </p:tgtEl>
                                        <p:attrNameLst>
                                          <p:attrName>style.visibility</p:attrName>
                                        </p:attrNameLst>
                                      </p:cBhvr>
                                      <p:to>
                                        <p:strVal val="hidden"/>
                                      </p:to>
                                    </p:set>
                                  </p:childTnLst>
                                </p:cTn>
                              </p:par>
                              <p:par>
                                <p:cTn id="114" presetID="10" presetClass="exit" presetSubtype="0" fill="hold" grpId="5" nodeType="withEffect">
                                  <p:stCondLst>
                                    <p:cond delay="0"/>
                                  </p:stCondLst>
                                  <p:childTnLst>
                                    <p:animEffect transition="out" filter="fade">
                                      <p:cBhvr>
                                        <p:cTn id="115" dur="500"/>
                                        <p:tgtEl>
                                          <p:spTgt spid="63"/>
                                        </p:tgtEl>
                                      </p:cBhvr>
                                    </p:animEffect>
                                    <p:set>
                                      <p:cBhvr>
                                        <p:cTn id="116" dur="1" fill="hold">
                                          <p:stCondLst>
                                            <p:cond delay="499"/>
                                          </p:stCondLst>
                                        </p:cTn>
                                        <p:tgtEl>
                                          <p:spTgt spid="63"/>
                                        </p:tgtEl>
                                        <p:attrNameLst>
                                          <p:attrName>style.visibility</p:attrName>
                                        </p:attrNameLst>
                                      </p:cBhvr>
                                      <p:to>
                                        <p:strVal val="hidden"/>
                                      </p:to>
                                    </p:set>
                                  </p:childTnLst>
                                </p:cTn>
                              </p:par>
                              <p:par>
                                <p:cTn id="117" presetID="30" presetClass="emph" presetSubtype="0" fill="hold" grpId="1" nodeType="withEffect">
                                  <p:stCondLst>
                                    <p:cond delay="0"/>
                                  </p:stCondLst>
                                  <p:childTnLst>
                                    <p:animClr clrSpc="hsl" dir="cw">
                                      <p:cBhvr override="childStyle">
                                        <p:cTn id="118" dur="500" fill="hold"/>
                                        <p:tgtEl>
                                          <p:spTgt spid="39"/>
                                        </p:tgtEl>
                                        <p:attrNameLst>
                                          <p:attrName>style.color</p:attrName>
                                        </p:attrNameLst>
                                      </p:cBhvr>
                                      <p:by>
                                        <p:hsl h="0" s="12549" l="25098"/>
                                      </p:by>
                                    </p:animClr>
                                    <p:animClr clrSpc="hsl" dir="cw">
                                      <p:cBhvr>
                                        <p:cTn id="119" dur="500" fill="hold"/>
                                        <p:tgtEl>
                                          <p:spTgt spid="39"/>
                                        </p:tgtEl>
                                        <p:attrNameLst>
                                          <p:attrName>fillcolor</p:attrName>
                                        </p:attrNameLst>
                                      </p:cBhvr>
                                      <p:by>
                                        <p:hsl h="0" s="12549" l="25098"/>
                                      </p:by>
                                    </p:animClr>
                                    <p:animClr clrSpc="hsl" dir="cw">
                                      <p:cBhvr>
                                        <p:cTn id="120" dur="500" fill="hold"/>
                                        <p:tgtEl>
                                          <p:spTgt spid="39"/>
                                        </p:tgtEl>
                                        <p:attrNameLst>
                                          <p:attrName>stroke.color</p:attrName>
                                        </p:attrNameLst>
                                      </p:cBhvr>
                                      <p:by>
                                        <p:hsl h="0" s="12549" l="25098"/>
                                      </p:by>
                                    </p:animClr>
                                    <p:set>
                                      <p:cBhvr>
                                        <p:cTn id="121" dur="500" fill="hold"/>
                                        <p:tgtEl>
                                          <p:spTgt spid="39"/>
                                        </p:tgtEl>
                                        <p:attrNameLst>
                                          <p:attrName>fill.type</p:attrName>
                                        </p:attrNameLst>
                                      </p:cBhvr>
                                      <p:to>
                                        <p:strVal val="solid"/>
                                      </p:to>
                                    </p:set>
                                  </p:childTnLst>
                                </p:cTn>
                              </p:par>
                              <p:par>
                                <p:cTn id="122" presetID="30" presetClass="emph" presetSubtype="0" fill="hold" grpId="1" nodeType="withEffect">
                                  <p:stCondLst>
                                    <p:cond delay="0"/>
                                  </p:stCondLst>
                                  <p:childTnLst>
                                    <p:animClr clrSpc="hsl" dir="cw">
                                      <p:cBhvr override="childStyle">
                                        <p:cTn id="123" dur="500" fill="hold"/>
                                        <p:tgtEl>
                                          <p:spTgt spid="46"/>
                                        </p:tgtEl>
                                        <p:attrNameLst>
                                          <p:attrName>style.color</p:attrName>
                                        </p:attrNameLst>
                                      </p:cBhvr>
                                      <p:by>
                                        <p:hsl h="0" s="12549" l="25098"/>
                                      </p:by>
                                    </p:animClr>
                                    <p:animClr clrSpc="hsl" dir="cw">
                                      <p:cBhvr>
                                        <p:cTn id="124" dur="500" fill="hold"/>
                                        <p:tgtEl>
                                          <p:spTgt spid="46"/>
                                        </p:tgtEl>
                                        <p:attrNameLst>
                                          <p:attrName>fillcolor</p:attrName>
                                        </p:attrNameLst>
                                      </p:cBhvr>
                                      <p:by>
                                        <p:hsl h="0" s="12549" l="25098"/>
                                      </p:by>
                                    </p:animClr>
                                    <p:animClr clrSpc="hsl" dir="cw">
                                      <p:cBhvr>
                                        <p:cTn id="125" dur="500" fill="hold"/>
                                        <p:tgtEl>
                                          <p:spTgt spid="46"/>
                                        </p:tgtEl>
                                        <p:attrNameLst>
                                          <p:attrName>stroke.color</p:attrName>
                                        </p:attrNameLst>
                                      </p:cBhvr>
                                      <p:by>
                                        <p:hsl h="0" s="12549" l="25098"/>
                                      </p:by>
                                    </p:animClr>
                                    <p:set>
                                      <p:cBhvr>
                                        <p:cTn id="126" dur="500" fill="hold"/>
                                        <p:tgtEl>
                                          <p:spTgt spid="46"/>
                                        </p:tgtEl>
                                        <p:attrNameLst>
                                          <p:attrName>fill.type</p:attrName>
                                        </p:attrNameLst>
                                      </p:cBhvr>
                                      <p:to>
                                        <p:strVal val="solid"/>
                                      </p:to>
                                    </p:set>
                                  </p:childTnLst>
                                </p:cTn>
                              </p:par>
                              <p:par>
                                <p:cTn id="127" presetID="30" presetClass="emph" presetSubtype="0" fill="hold" grpId="1" nodeType="withEffect">
                                  <p:stCondLst>
                                    <p:cond delay="0"/>
                                  </p:stCondLst>
                                  <p:childTnLst>
                                    <p:animClr clrSpc="hsl" dir="cw">
                                      <p:cBhvr override="childStyle">
                                        <p:cTn id="128" dur="500" fill="hold"/>
                                        <p:tgtEl>
                                          <p:spTgt spid="43"/>
                                        </p:tgtEl>
                                        <p:attrNameLst>
                                          <p:attrName>style.color</p:attrName>
                                        </p:attrNameLst>
                                      </p:cBhvr>
                                      <p:by>
                                        <p:hsl h="0" s="12549" l="25098"/>
                                      </p:by>
                                    </p:animClr>
                                    <p:animClr clrSpc="hsl" dir="cw">
                                      <p:cBhvr>
                                        <p:cTn id="129" dur="500" fill="hold"/>
                                        <p:tgtEl>
                                          <p:spTgt spid="43"/>
                                        </p:tgtEl>
                                        <p:attrNameLst>
                                          <p:attrName>fillcolor</p:attrName>
                                        </p:attrNameLst>
                                      </p:cBhvr>
                                      <p:by>
                                        <p:hsl h="0" s="12549" l="25098"/>
                                      </p:by>
                                    </p:animClr>
                                    <p:animClr clrSpc="hsl" dir="cw">
                                      <p:cBhvr>
                                        <p:cTn id="130" dur="500" fill="hold"/>
                                        <p:tgtEl>
                                          <p:spTgt spid="43"/>
                                        </p:tgtEl>
                                        <p:attrNameLst>
                                          <p:attrName>stroke.color</p:attrName>
                                        </p:attrNameLst>
                                      </p:cBhvr>
                                      <p:by>
                                        <p:hsl h="0" s="12549" l="25098"/>
                                      </p:by>
                                    </p:animClr>
                                    <p:set>
                                      <p:cBhvr>
                                        <p:cTn id="131" dur="500" fill="hold"/>
                                        <p:tgtEl>
                                          <p:spTgt spid="43"/>
                                        </p:tgtEl>
                                        <p:attrNameLst>
                                          <p:attrName>fill.type</p:attrName>
                                        </p:attrNameLst>
                                      </p:cBhvr>
                                      <p:to>
                                        <p:strVal val="solid"/>
                                      </p:to>
                                    </p:set>
                                  </p:childTnLst>
                                </p:cTn>
                              </p:par>
                              <p:par>
                                <p:cTn id="132" presetID="30" presetClass="emph" presetSubtype="0" fill="hold" grpId="1" nodeType="withEffect">
                                  <p:stCondLst>
                                    <p:cond delay="0"/>
                                  </p:stCondLst>
                                  <p:childTnLst>
                                    <p:animClr clrSpc="hsl" dir="cw">
                                      <p:cBhvr override="childStyle">
                                        <p:cTn id="133" dur="500" fill="hold"/>
                                        <p:tgtEl>
                                          <p:spTgt spid="48"/>
                                        </p:tgtEl>
                                        <p:attrNameLst>
                                          <p:attrName>style.color</p:attrName>
                                        </p:attrNameLst>
                                      </p:cBhvr>
                                      <p:by>
                                        <p:hsl h="0" s="12549" l="25098"/>
                                      </p:by>
                                    </p:animClr>
                                    <p:animClr clrSpc="hsl" dir="cw">
                                      <p:cBhvr>
                                        <p:cTn id="134" dur="500" fill="hold"/>
                                        <p:tgtEl>
                                          <p:spTgt spid="48"/>
                                        </p:tgtEl>
                                        <p:attrNameLst>
                                          <p:attrName>fillcolor</p:attrName>
                                        </p:attrNameLst>
                                      </p:cBhvr>
                                      <p:by>
                                        <p:hsl h="0" s="12549" l="25098"/>
                                      </p:by>
                                    </p:animClr>
                                    <p:animClr clrSpc="hsl" dir="cw">
                                      <p:cBhvr>
                                        <p:cTn id="135" dur="500" fill="hold"/>
                                        <p:tgtEl>
                                          <p:spTgt spid="48"/>
                                        </p:tgtEl>
                                        <p:attrNameLst>
                                          <p:attrName>stroke.color</p:attrName>
                                        </p:attrNameLst>
                                      </p:cBhvr>
                                      <p:by>
                                        <p:hsl h="0" s="12549" l="25098"/>
                                      </p:by>
                                    </p:animClr>
                                    <p:set>
                                      <p:cBhvr>
                                        <p:cTn id="136" dur="500" fill="hold"/>
                                        <p:tgtEl>
                                          <p:spTgt spid="48"/>
                                        </p:tgtEl>
                                        <p:attrNameLst>
                                          <p:attrName>fill.type</p:attrName>
                                        </p:attrNameLst>
                                      </p:cBhvr>
                                      <p:to>
                                        <p:strVal val="solid"/>
                                      </p:to>
                                    </p:set>
                                  </p:childTnLst>
                                </p:cTn>
                              </p:par>
                              <p:par>
                                <p:cTn id="137" presetID="30" presetClass="emph" presetSubtype="0" fill="hold" grpId="1" nodeType="withEffect">
                                  <p:stCondLst>
                                    <p:cond delay="0"/>
                                  </p:stCondLst>
                                  <p:childTnLst>
                                    <p:animClr clrSpc="hsl" dir="cw">
                                      <p:cBhvr override="childStyle">
                                        <p:cTn id="138" dur="500" fill="hold"/>
                                        <p:tgtEl>
                                          <p:spTgt spid="50"/>
                                        </p:tgtEl>
                                        <p:attrNameLst>
                                          <p:attrName>style.color</p:attrName>
                                        </p:attrNameLst>
                                      </p:cBhvr>
                                      <p:by>
                                        <p:hsl h="0" s="12549" l="25098"/>
                                      </p:by>
                                    </p:animClr>
                                    <p:animClr clrSpc="hsl" dir="cw">
                                      <p:cBhvr>
                                        <p:cTn id="139" dur="500" fill="hold"/>
                                        <p:tgtEl>
                                          <p:spTgt spid="50"/>
                                        </p:tgtEl>
                                        <p:attrNameLst>
                                          <p:attrName>fillcolor</p:attrName>
                                        </p:attrNameLst>
                                      </p:cBhvr>
                                      <p:by>
                                        <p:hsl h="0" s="12549" l="25098"/>
                                      </p:by>
                                    </p:animClr>
                                    <p:animClr clrSpc="hsl" dir="cw">
                                      <p:cBhvr>
                                        <p:cTn id="140" dur="500" fill="hold"/>
                                        <p:tgtEl>
                                          <p:spTgt spid="50"/>
                                        </p:tgtEl>
                                        <p:attrNameLst>
                                          <p:attrName>stroke.color</p:attrName>
                                        </p:attrNameLst>
                                      </p:cBhvr>
                                      <p:by>
                                        <p:hsl h="0" s="12549" l="25098"/>
                                      </p:by>
                                    </p:animClr>
                                    <p:set>
                                      <p:cBhvr>
                                        <p:cTn id="141" dur="500" fill="hold"/>
                                        <p:tgtEl>
                                          <p:spTgt spid="50"/>
                                        </p:tgtEl>
                                        <p:attrNameLst>
                                          <p:attrName>fill.type</p:attrName>
                                        </p:attrNameLst>
                                      </p:cBhvr>
                                      <p:to>
                                        <p:strVal val="solid"/>
                                      </p:to>
                                    </p:set>
                                  </p:childTnLst>
                                </p:cTn>
                              </p:par>
                              <p:par>
                                <p:cTn id="142" presetID="24" presetClass="emph" presetSubtype="0" fill="hold" grpId="2" nodeType="withEffect">
                                  <p:stCondLst>
                                    <p:cond delay="0"/>
                                  </p:stCondLst>
                                  <p:childTnLst>
                                    <p:animClr clrSpc="hsl" dir="cw">
                                      <p:cBhvr override="childStyle">
                                        <p:cTn id="143" dur="500" fill="hold"/>
                                        <p:tgtEl>
                                          <p:spTgt spid="45"/>
                                        </p:tgtEl>
                                        <p:attrNameLst>
                                          <p:attrName>style.color</p:attrName>
                                        </p:attrNameLst>
                                      </p:cBhvr>
                                      <p:by>
                                        <p:hsl h="0" s="-12549" l="-25098"/>
                                      </p:by>
                                    </p:animClr>
                                    <p:animClr clrSpc="hsl" dir="cw">
                                      <p:cBhvr>
                                        <p:cTn id="144" dur="500" fill="hold"/>
                                        <p:tgtEl>
                                          <p:spTgt spid="45"/>
                                        </p:tgtEl>
                                        <p:attrNameLst>
                                          <p:attrName>fillcolor</p:attrName>
                                        </p:attrNameLst>
                                      </p:cBhvr>
                                      <p:by>
                                        <p:hsl h="0" s="-12549" l="-25098"/>
                                      </p:by>
                                    </p:animClr>
                                    <p:animClr clrSpc="hsl" dir="cw">
                                      <p:cBhvr>
                                        <p:cTn id="145" dur="500" fill="hold"/>
                                        <p:tgtEl>
                                          <p:spTgt spid="45"/>
                                        </p:tgtEl>
                                        <p:attrNameLst>
                                          <p:attrName>stroke.color</p:attrName>
                                        </p:attrNameLst>
                                      </p:cBhvr>
                                      <p:by>
                                        <p:hsl h="0" s="-12549" l="-25098"/>
                                      </p:by>
                                    </p:animClr>
                                    <p:set>
                                      <p:cBhvr>
                                        <p:cTn id="146" dur="500" fill="hold"/>
                                        <p:tgtEl>
                                          <p:spTgt spid="45"/>
                                        </p:tgtEl>
                                        <p:attrNameLst>
                                          <p:attrName>fill.type</p:attrName>
                                        </p:attrNameLst>
                                      </p:cBhvr>
                                      <p:to>
                                        <p:strVal val="solid"/>
                                      </p:to>
                                    </p:set>
                                  </p:childTnLst>
                                </p:cTn>
                              </p:par>
                              <p:par>
                                <p:cTn id="147" presetID="24" presetClass="emph" presetSubtype="0" fill="hold" grpId="2" nodeType="withEffect">
                                  <p:stCondLst>
                                    <p:cond delay="0"/>
                                  </p:stCondLst>
                                  <p:childTnLst>
                                    <p:animClr clrSpc="hsl" dir="cw">
                                      <p:cBhvr override="childStyle">
                                        <p:cTn id="148" dur="500" fill="hold"/>
                                        <p:tgtEl>
                                          <p:spTgt spid="42"/>
                                        </p:tgtEl>
                                        <p:attrNameLst>
                                          <p:attrName>style.color</p:attrName>
                                        </p:attrNameLst>
                                      </p:cBhvr>
                                      <p:by>
                                        <p:hsl h="0" s="-12549" l="-25098"/>
                                      </p:by>
                                    </p:animClr>
                                    <p:animClr clrSpc="hsl" dir="cw">
                                      <p:cBhvr>
                                        <p:cTn id="149" dur="500" fill="hold"/>
                                        <p:tgtEl>
                                          <p:spTgt spid="42"/>
                                        </p:tgtEl>
                                        <p:attrNameLst>
                                          <p:attrName>fillcolor</p:attrName>
                                        </p:attrNameLst>
                                      </p:cBhvr>
                                      <p:by>
                                        <p:hsl h="0" s="-12549" l="-25098"/>
                                      </p:by>
                                    </p:animClr>
                                    <p:animClr clrSpc="hsl" dir="cw">
                                      <p:cBhvr>
                                        <p:cTn id="150" dur="500" fill="hold"/>
                                        <p:tgtEl>
                                          <p:spTgt spid="42"/>
                                        </p:tgtEl>
                                        <p:attrNameLst>
                                          <p:attrName>stroke.color</p:attrName>
                                        </p:attrNameLst>
                                      </p:cBhvr>
                                      <p:by>
                                        <p:hsl h="0" s="-12549" l="-25098"/>
                                      </p:by>
                                    </p:animClr>
                                    <p:set>
                                      <p:cBhvr>
                                        <p:cTn id="151" dur="500" fill="hold"/>
                                        <p:tgtEl>
                                          <p:spTgt spid="42"/>
                                        </p:tgtEl>
                                        <p:attrNameLst>
                                          <p:attrName>fill.type</p:attrName>
                                        </p:attrNameLst>
                                      </p:cBhvr>
                                      <p:to>
                                        <p:strVal val="solid"/>
                                      </p:to>
                                    </p:set>
                                  </p:childTnLst>
                                </p:cTn>
                              </p:par>
                              <p:par>
                                <p:cTn id="152" presetID="24" presetClass="emph" presetSubtype="0" fill="hold" grpId="2" nodeType="withEffect">
                                  <p:stCondLst>
                                    <p:cond delay="0"/>
                                  </p:stCondLst>
                                  <p:childTnLst>
                                    <p:animClr clrSpc="hsl" dir="cw">
                                      <p:cBhvr override="childStyle">
                                        <p:cTn id="153" dur="500" fill="hold"/>
                                        <p:tgtEl>
                                          <p:spTgt spid="44"/>
                                        </p:tgtEl>
                                        <p:attrNameLst>
                                          <p:attrName>style.color</p:attrName>
                                        </p:attrNameLst>
                                      </p:cBhvr>
                                      <p:by>
                                        <p:hsl h="0" s="-12549" l="-25098"/>
                                      </p:by>
                                    </p:animClr>
                                    <p:animClr clrSpc="hsl" dir="cw">
                                      <p:cBhvr>
                                        <p:cTn id="154" dur="500" fill="hold"/>
                                        <p:tgtEl>
                                          <p:spTgt spid="44"/>
                                        </p:tgtEl>
                                        <p:attrNameLst>
                                          <p:attrName>fillcolor</p:attrName>
                                        </p:attrNameLst>
                                      </p:cBhvr>
                                      <p:by>
                                        <p:hsl h="0" s="-12549" l="-25098"/>
                                      </p:by>
                                    </p:animClr>
                                    <p:animClr clrSpc="hsl" dir="cw">
                                      <p:cBhvr>
                                        <p:cTn id="155" dur="500" fill="hold"/>
                                        <p:tgtEl>
                                          <p:spTgt spid="44"/>
                                        </p:tgtEl>
                                        <p:attrNameLst>
                                          <p:attrName>stroke.color</p:attrName>
                                        </p:attrNameLst>
                                      </p:cBhvr>
                                      <p:by>
                                        <p:hsl h="0" s="-12549" l="-25098"/>
                                      </p:by>
                                    </p:animClr>
                                    <p:set>
                                      <p:cBhvr>
                                        <p:cTn id="156" dur="500" fill="hold"/>
                                        <p:tgtEl>
                                          <p:spTgt spid="44"/>
                                        </p:tgtEl>
                                        <p:attrNameLst>
                                          <p:attrName>fill.type</p:attrName>
                                        </p:attrNameLst>
                                      </p:cBhvr>
                                      <p:to>
                                        <p:strVal val="solid"/>
                                      </p:to>
                                    </p:set>
                                  </p:childTnLst>
                                </p:cTn>
                              </p:par>
                              <p:par>
                                <p:cTn id="157" presetID="24" presetClass="emph" presetSubtype="0" fill="hold" grpId="2" nodeType="withEffect">
                                  <p:stCondLst>
                                    <p:cond delay="0"/>
                                  </p:stCondLst>
                                  <p:childTnLst>
                                    <p:animClr clrSpc="hsl" dir="cw">
                                      <p:cBhvr override="childStyle">
                                        <p:cTn id="158" dur="500" fill="hold"/>
                                        <p:tgtEl>
                                          <p:spTgt spid="40"/>
                                        </p:tgtEl>
                                        <p:attrNameLst>
                                          <p:attrName>style.color</p:attrName>
                                        </p:attrNameLst>
                                      </p:cBhvr>
                                      <p:by>
                                        <p:hsl h="0" s="-12549" l="-25098"/>
                                      </p:by>
                                    </p:animClr>
                                    <p:animClr clrSpc="hsl" dir="cw">
                                      <p:cBhvr>
                                        <p:cTn id="159" dur="500" fill="hold"/>
                                        <p:tgtEl>
                                          <p:spTgt spid="40"/>
                                        </p:tgtEl>
                                        <p:attrNameLst>
                                          <p:attrName>fillcolor</p:attrName>
                                        </p:attrNameLst>
                                      </p:cBhvr>
                                      <p:by>
                                        <p:hsl h="0" s="-12549" l="-25098"/>
                                      </p:by>
                                    </p:animClr>
                                    <p:animClr clrSpc="hsl" dir="cw">
                                      <p:cBhvr>
                                        <p:cTn id="160" dur="500" fill="hold"/>
                                        <p:tgtEl>
                                          <p:spTgt spid="40"/>
                                        </p:tgtEl>
                                        <p:attrNameLst>
                                          <p:attrName>stroke.color</p:attrName>
                                        </p:attrNameLst>
                                      </p:cBhvr>
                                      <p:by>
                                        <p:hsl h="0" s="-12549" l="-25098"/>
                                      </p:by>
                                    </p:animClr>
                                    <p:set>
                                      <p:cBhvr>
                                        <p:cTn id="161" dur="500" fill="hold"/>
                                        <p:tgtEl>
                                          <p:spTgt spid="40"/>
                                        </p:tgtEl>
                                        <p:attrNameLst>
                                          <p:attrName>fill.type</p:attrName>
                                        </p:attrNameLst>
                                      </p:cBhvr>
                                      <p:to>
                                        <p:strVal val="solid"/>
                                      </p:to>
                                    </p:set>
                                  </p:childTnLst>
                                </p:cTn>
                              </p:par>
                              <p:par>
                                <p:cTn id="162" presetID="24" presetClass="emph" presetSubtype="0" fill="hold" grpId="2" nodeType="withEffect">
                                  <p:stCondLst>
                                    <p:cond delay="0"/>
                                  </p:stCondLst>
                                  <p:childTnLst>
                                    <p:animClr clrSpc="hsl" dir="cw">
                                      <p:cBhvr override="childStyle">
                                        <p:cTn id="163" dur="500" fill="hold"/>
                                        <p:tgtEl>
                                          <p:spTgt spid="47"/>
                                        </p:tgtEl>
                                        <p:attrNameLst>
                                          <p:attrName>style.color</p:attrName>
                                        </p:attrNameLst>
                                      </p:cBhvr>
                                      <p:by>
                                        <p:hsl h="0" s="-12549" l="-25098"/>
                                      </p:by>
                                    </p:animClr>
                                    <p:animClr clrSpc="hsl" dir="cw">
                                      <p:cBhvr>
                                        <p:cTn id="164" dur="500" fill="hold"/>
                                        <p:tgtEl>
                                          <p:spTgt spid="47"/>
                                        </p:tgtEl>
                                        <p:attrNameLst>
                                          <p:attrName>fillcolor</p:attrName>
                                        </p:attrNameLst>
                                      </p:cBhvr>
                                      <p:by>
                                        <p:hsl h="0" s="-12549" l="-25098"/>
                                      </p:by>
                                    </p:animClr>
                                    <p:animClr clrSpc="hsl" dir="cw">
                                      <p:cBhvr>
                                        <p:cTn id="165" dur="500" fill="hold"/>
                                        <p:tgtEl>
                                          <p:spTgt spid="47"/>
                                        </p:tgtEl>
                                        <p:attrNameLst>
                                          <p:attrName>stroke.color</p:attrName>
                                        </p:attrNameLst>
                                      </p:cBhvr>
                                      <p:by>
                                        <p:hsl h="0" s="-12549" l="-25098"/>
                                      </p:by>
                                    </p:animClr>
                                    <p:set>
                                      <p:cBhvr>
                                        <p:cTn id="166" dur="500" fill="hold"/>
                                        <p:tgtEl>
                                          <p:spTgt spid="47"/>
                                        </p:tgtEl>
                                        <p:attrNameLst>
                                          <p:attrName>fill.type</p:attrName>
                                        </p:attrNameLst>
                                      </p:cBhvr>
                                      <p:to>
                                        <p:strVal val="solid"/>
                                      </p:to>
                                    </p:se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67"/>
                                        </p:tgtEl>
                                        <p:attrNameLst>
                                          <p:attrName>style.visibility</p:attrName>
                                        </p:attrNameLst>
                                      </p:cBhvr>
                                      <p:to>
                                        <p:strVal val="visible"/>
                                      </p:to>
                                    </p:set>
                                    <p:animEffect transition="in" filter="wipe(left)">
                                      <p:cBhvr>
                                        <p:cTn id="171" dur="500"/>
                                        <p:tgtEl>
                                          <p:spTgt spid="67"/>
                                        </p:tgtEl>
                                      </p:cBhvr>
                                    </p:animEffect>
                                  </p:childTnLst>
                                </p:cTn>
                              </p:par>
                            </p:childTnLst>
                          </p:cTn>
                        </p:par>
                        <p:par>
                          <p:cTn id="172" fill="hold">
                            <p:stCondLst>
                              <p:cond delay="500"/>
                            </p:stCondLst>
                            <p:childTnLst>
                              <p:par>
                                <p:cTn id="173" presetID="42" presetClass="path" presetSubtype="0" accel="50000" decel="50000" fill="hold" grpId="1" nodeType="afterEffect">
                                  <p:stCondLst>
                                    <p:cond delay="0"/>
                                  </p:stCondLst>
                                  <p:childTnLst>
                                    <p:animMotion origin="layout" path="M 2.91667E-6 -2.96296E-6 L 0.11497 0.00093 " pathEditMode="relative" rAng="0" ptsTypes="AA">
                                      <p:cBhvr>
                                        <p:cTn id="174" dur="1000" fill="hold"/>
                                        <p:tgtEl>
                                          <p:spTgt spid="67"/>
                                        </p:tgtEl>
                                        <p:attrNameLst>
                                          <p:attrName>ppt_x</p:attrName>
                                          <p:attrName>ppt_y</p:attrName>
                                        </p:attrNameLst>
                                      </p:cBhvr>
                                      <p:rCtr x="5742" y="46"/>
                                    </p:animMotion>
                                  </p:childTnLst>
                                </p:cTn>
                              </p:par>
                            </p:childTnLst>
                          </p:cTn>
                        </p:par>
                        <p:par>
                          <p:cTn id="175" fill="hold">
                            <p:stCondLst>
                              <p:cond delay="1500"/>
                            </p:stCondLst>
                            <p:childTnLst>
                              <p:par>
                                <p:cTn id="176" presetID="42" presetClass="path" presetSubtype="0" accel="50000" decel="50000" fill="hold" grpId="2" nodeType="afterEffect">
                                  <p:stCondLst>
                                    <p:cond delay="0"/>
                                  </p:stCondLst>
                                  <p:childTnLst>
                                    <p:animMotion origin="layout" path="M 0.11497 0.00093 L 0.23828 0.00093 " pathEditMode="relative" rAng="0" ptsTypes="AA">
                                      <p:cBhvr>
                                        <p:cTn id="177" dur="1000" fill="hold"/>
                                        <p:tgtEl>
                                          <p:spTgt spid="67"/>
                                        </p:tgtEl>
                                        <p:attrNameLst>
                                          <p:attrName>ppt_x</p:attrName>
                                          <p:attrName>ppt_y</p:attrName>
                                        </p:attrNameLst>
                                      </p:cBhvr>
                                      <p:rCtr x="6159" y="0"/>
                                    </p:animMotion>
                                  </p:childTnLst>
                                </p:cTn>
                              </p:par>
                            </p:childTnLst>
                          </p:cTn>
                        </p:par>
                        <p:par>
                          <p:cTn id="178" fill="hold">
                            <p:stCondLst>
                              <p:cond delay="2500"/>
                            </p:stCondLst>
                            <p:childTnLst>
                              <p:par>
                                <p:cTn id="179" presetID="42" presetClass="path" presetSubtype="0" accel="50000" decel="50000" fill="hold" grpId="3" nodeType="afterEffect">
                                  <p:stCondLst>
                                    <p:cond delay="0"/>
                                  </p:stCondLst>
                                  <p:childTnLst>
                                    <p:animMotion origin="layout" path="M 0.23828 0.00093 L 0.38177 -0.10602 " pathEditMode="relative" rAng="0" ptsTypes="AA">
                                      <p:cBhvr>
                                        <p:cTn id="180" dur="1000" fill="hold"/>
                                        <p:tgtEl>
                                          <p:spTgt spid="67"/>
                                        </p:tgtEl>
                                        <p:attrNameLst>
                                          <p:attrName>ppt_x</p:attrName>
                                          <p:attrName>ppt_y</p:attrName>
                                        </p:attrNameLst>
                                      </p:cBhvr>
                                      <p:rCtr x="7174" y="-5347"/>
                                    </p:animMotion>
                                  </p:childTnLst>
                                </p:cTn>
                              </p:par>
                            </p:childTnLst>
                          </p:cTn>
                        </p:par>
                        <p:par>
                          <p:cTn id="181" fill="hold">
                            <p:stCondLst>
                              <p:cond delay="3500"/>
                            </p:stCondLst>
                            <p:childTnLst>
                              <p:par>
                                <p:cTn id="182" presetID="42" presetClass="path" presetSubtype="0" accel="50000" decel="50000" fill="hold" grpId="4" nodeType="afterEffect">
                                  <p:stCondLst>
                                    <p:cond delay="0"/>
                                  </p:stCondLst>
                                  <p:childTnLst>
                                    <p:animMotion origin="layout" path="M 0.38177 -0.10602 L 0.522 0.00093 " pathEditMode="relative" rAng="0" ptsTypes="AA">
                                      <p:cBhvr>
                                        <p:cTn id="183" dur="1000" fill="hold"/>
                                        <p:tgtEl>
                                          <p:spTgt spid="67"/>
                                        </p:tgtEl>
                                        <p:attrNameLst>
                                          <p:attrName>ppt_x</p:attrName>
                                          <p:attrName>ppt_y</p:attrName>
                                        </p:attrNameLst>
                                      </p:cBhvr>
                                      <p:rCtr x="7005" y="5347"/>
                                    </p:animMotion>
                                  </p:childTnLst>
                                </p:cTn>
                              </p:par>
                            </p:childTnLst>
                          </p:cTn>
                        </p:par>
                        <p:par>
                          <p:cTn id="184" fill="hold">
                            <p:stCondLst>
                              <p:cond delay="4500"/>
                            </p:stCondLst>
                            <p:childTnLst>
                              <p:par>
                                <p:cTn id="185" presetID="22" presetClass="entr" presetSubtype="8" fill="hold" nodeType="afterEffect">
                                  <p:stCondLst>
                                    <p:cond delay="0"/>
                                  </p:stCondLst>
                                  <p:childTnLst>
                                    <p:set>
                                      <p:cBhvr>
                                        <p:cTn id="186" dur="1" fill="hold">
                                          <p:stCondLst>
                                            <p:cond delay="0"/>
                                          </p:stCondLst>
                                        </p:cTn>
                                        <p:tgtEl>
                                          <p:spTgt spid="68"/>
                                        </p:tgtEl>
                                        <p:attrNameLst>
                                          <p:attrName>style.visibility</p:attrName>
                                        </p:attrNameLst>
                                      </p:cBhvr>
                                      <p:to>
                                        <p:strVal val="visible"/>
                                      </p:to>
                                    </p:set>
                                    <p:animEffect transition="in" filter="wipe(left)">
                                      <p:cBhvr>
                                        <p:cTn id="187" dur="500"/>
                                        <p:tgtEl>
                                          <p:spTgt spid="68"/>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xit" presetSubtype="0" fill="hold" grpId="5" nodeType="clickEffect">
                                  <p:stCondLst>
                                    <p:cond delay="0"/>
                                  </p:stCondLst>
                                  <p:childTnLst>
                                    <p:animEffect transition="out" filter="fade">
                                      <p:cBhvr>
                                        <p:cTn id="191" dur="500"/>
                                        <p:tgtEl>
                                          <p:spTgt spid="67"/>
                                        </p:tgtEl>
                                      </p:cBhvr>
                                    </p:animEffect>
                                    <p:set>
                                      <p:cBhvr>
                                        <p:cTn id="192" dur="1" fill="hold">
                                          <p:stCondLst>
                                            <p:cond delay="499"/>
                                          </p:stCondLst>
                                        </p:cTn>
                                        <p:tgtEl>
                                          <p:spTgt spid="67"/>
                                        </p:tgtEl>
                                        <p:attrNameLst>
                                          <p:attrName>style.visibility</p:attrName>
                                        </p:attrNameLst>
                                      </p:cBhvr>
                                      <p:to>
                                        <p:strVal val="hidden"/>
                                      </p:to>
                                    </p:set>
                                  </p:childTnLst>
                                </p:cTn>
                              </p:par>
                              <p:par>
                                <p:cTn id="193" presetID="10" presetClass="exit" presetSubtype="0" fill="hold" nodeType="withEffect">
                                  <p:stCondLst>
                                    <p:cond delay="0"/>
                                  </p:stCondLst>
                                  <p:childTnLst>
                                    <p:animEffect transition="out" filter="fade">
                                      <p:cBhvr>
                                        <p:cTn id="194" dur="500"/>
                                        <p:tgtEl>
                                          <p:spTgt spid="68"/>
                                        </p:tgtEl>
                                      </p:cBhvr>
                                    </p:animEffect>
                                    <p:set>
                                      <p:cBhvr>
                                        <p:cTn id="195" dur="1" fill="hold">
                                          <p:stCondLst>
                                            <p:cond delay="499"/>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40" grpId="0" animBg="1"/>
      <p:bldP spid="40" grpId="1" animBg="1"/>
      <p:bldP spid="40" grpId="2" animBg="1"/>
      <p:bldP spid="41" grpId="0" animBg="1"/>
      <p:bldP spid="42" grpId="0" animBg="1"/>
      <p:bldP spid="42" grpId="1" animBg="1"/>
      <p:bldP spid="42" grpId="2" animBg="1"/>
      <p:bldP spid="43" grpId="0" animBg="1"/>
      <p:bldP spid="43" grpId="1" animBg="1"/>
      <p:bldP spid="44" grpId="0" animBg="1"/>
      <p:bldP spid="44" grpId="1" animBg="1"/>
      <p:bldP spid="44" grpId="2" animBg="1"/>
      <p:bldP spid="45" grpId="0" animBg="1"/>
      <p:bldP spid="45" grpId="1" animBg="1"/>
      <p:bldP spid="45" grpId="2" animBg="1"/>
      <p:bldP spid="46" grpId="0" animBg="1"/>
      <p:bldP spid="46" grpId="1" animBg="1"/>
      <p:bldP spid="47" grpId="0" animBg="1"/>
      <p:bldP spid="47" grpId="1" animBg="1"/>
      <p:bldP spid="47" grpId="2" animBg="1"/>
      <p:bldP spid="48" grpId="0" animBg="1"/>
      <p:bldP spid="48" grpId="1" animBg="1"/>
      <p:bldP spid="49" grpId="0" animBg="1"/>
      <p:bldP spid="50" grpId="0" animBg="1"/>
      <p:bldP spid="50" grpId="1" animBg="1"/>
      <p:bldP spid="51" grpId="0" animBg="1"/>
      <p:bldP spid="63" grpId="0" animBg="1"/>
      <p:bldP spid="63" grpId="1" animBg="1"/>
      <p:bldP spid="63" grpId="2" animBg="1"/>
      <p:bldP spid="63" grpId="3" animBg="1"/>
      <p:bldP spid="63" grpId="4" animBg="1"/>
      <p:bldP spid="63" grpId="5" animBg="1"/>
      <p:bldP spid="64" grpId="0" animBg="1"/>
      <p:bldP spid="64" grpId="1" animBg="1"/>
      <p:bldP spid="64" grpId="2" animBg="1"/>
      <p:bldP spid="64" grpId="3" animBg="1"/>
      <p:bldP spid="67" grpId="0" animBg="1"/>
      <p:bldP spid="67" grpId="1" animBg="1"/>
      <p:bldP spid="67" grpId="2" animBg="1"/>
      <p:bldP spid="67" grpId="3" animBg="1"/>
      <p:bldP spid="67" grpId="4" animBg="1"/>
      <p:bldP spid="67" grpId="5"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选题背景</a:t>
            </a:r>
          </a:p>
        </p:txBody>
      </p:sp>
      <p:sp>
        <p:nvSpPr>
          <p:cNvPr id="16" name="矩形 15"/>
          <p:cNvSpPr/>
          <p:nvPr/>
        </p:nvSpPr>
        <p:spPr>
          <a:xfrm>
            <a:off x="474122" y="1272872"/>
            <a:ext cx="1560042" cy="492443"/>
          </a:xfrm>
          <a:prstGeom prst="rect">
            <a:avLst/>
          </a:prstGeom>
        </p:spPr>
        <p:txBody>
          <a:bodyPr wrap="none">
            <a:spAutoFit/>
          </a:bodyPr>
          <a:lstStyle/>
          <a:p>
            <a:pPr lvl="0">
              <a:lnSpc>
                <a:spcPct val="130000"/>
              </a:lnSpc>
            </a:pPr>
            <a:r>
              <a:rPr lang="en-US" altLang="zh-CN" sz="2000" b="1" dirty="0">
                <a:solidFill>
                  <a:schemeClr val="accent1"/>
                </a:solidFill>
              </a:rPr>
              <a:t>GAN</a:t>
            </a:r>
            <a:r>
              <a:rPr lang="zh-CN" altLang="en-US" sz="2000" b="1" dirty="0">
                <a:solidFill>
                  <a:schemeClr val="accent1"/>
                </a:solidFill>
              </a:rPr>
              <a:t>的应用</a:t>
            </a:r>
            <a:endParaRPr lang="en-US" altLang="zh-CN" sz="2000" b="1" dirty="0">
              <a:solidFill>
                <a:schemeClr val="accent1"/>
              </a:solidFill>
            </a:endParaRPr>
          </a:p>
        </p:txBody>
      </p:sp>
      <p:pic>
        <p:nvPicPr>
          <p:cNvPr id="4" name="图片 3"/>
          <p:cNvPicPr>
            <a:picLocks noChangeAspect="1"/>
          </p:cNvPicPr>
          <p:nvPr/>
        </p:nvPicPr>
        <p:blipFill>
          <a:blip r:embed="rId3"/>
          <a:stretch>
            <a:fillRect/>
          </a:stretch>
        </p:blipFill>
        <p:spPr>
          <a:xfrm>
            <a:off x="474122" y="1765315"/>
            <a:ext cx="11288328" cy="3753742"/>
          </a:xfrm>
          <a:prstGeom prst="rect">
            <a:avLst/>
          </a:prstGeom>
        </p:spPr>
      </p:pic>
      <p:pic>
        <p:nvPicPr>
          <p:cNvPr id="6" name="图片 5"/>
          <p:cNvPicPr>
            <a:picLocks noChangeAspect="1"/>
          </p:cNvPicPr>
          <p:nvPr/>
        </p:nvPicPr>
        <p:blipFill>
          <a:blip r:embed="rId4"/>
          <a:stretch>
            <a:fillRect/>
          </a:stretch>
        </p:blipFill>
        <p:spPr>
          <a:xfrm>
            <a:off x="2750850" y="1272872"/>
            <a:ext cx="6414922" cy="5212124"/>
          </a:xfrm>
          <a:prstGeom prst="rect">
            <a:avLst/>
          </a:prstGeom>
        </p:spPr>
      </p:pic>
      <p:pic>
        <p:nvPicPr>
          <p:cNvPr id="7" name="图片 6"/>
          <p:cNvPicPr>
            <a:picLocks noChangeAspect="1"/>
          </p:cNvPicPr>
          <p:nvPr/>
        </p:nvPicPr>
        <p:blipFill>
          <a:blip r:embed="rId5"/>
          <a:stretch>
            <a:fillRect/>
          </a:stretch>
        </p:blipFill>
        <p:spPr>
          <a:xfrm>
            <a:off x="2380411" y="1272872"/>
            <a:ext cx="7155800" cy="4549534"/>
          </a:xfrm>
          <a:prstGeom prst="rect">
            <a:avLst/>
          </a:prstGeom>
        </p:spPr>
      </p:pic>
    </p:spTree>
    <p:extLst>
      <p:ext uri="{BB962C8B-B14F-4D97-AF65-F5344CB8AC3E}">
        <p14:creationId xmlns:p14="http://schemas.microsoft.com/office/powerpoint/2010/main" val="13656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90"/>
                                          </p:val>
                                        </p:tav>
                                        <p:tav tm="100000">
                                          <p:val>
                                            <p:fltVal val="0"/>
                                          </p:val>
                                        </p:tav>
                                      </p:tavLst>
                                    </p:anim>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xit" presetSubtype="0" fill="hold" nodeType="clickEffect">
                                  <p:stCondLst>
                                    <p:cond delay="0"/>
                                  </p:stCondLst>
                                  <p:childTnLst>
                                    <p:anim calcmode="lin" valueType="num">
                                      <p:cBhvr>
                                        <p:cTn id="14" dur="500"/>
                                        <p:tgtEl>
                                          <p:spTgt spid="4"/>
                                        </p:tgtEl>
                                        <p:attrNameLst>
                                          <p:attrName>ppt_w</p:attrName>
                                        </p:attrNameLst>
                                      </p:cBhvr>
                                      <p:tavLst>
                                        <p:tav tm="0">
                                          <p:val>
                                            <p:strVal val="ppt_w"/>
                                          </p:val>
                                        </p:tav>
                                        <p:tav tm="100000">
                                          <p:val>
                                            <p:fltVal val="0"/>
                                          </p:val>
                                        </p:tav>
                                      </p:tavLst>
                                    </p:anim>
                                    <p:anim calcmode="lin" valueType="num">
                                      <p:cBhvr>
                                        <p:cTn id="15" dur="500"/>
                                        <p:tgtEl>
                                          <p:spTgt spid="4"/>
                                        </p:tgtEl>
                                        <p:attrNameLst>
                                          <p:attrName>ppt_h</p:attrName>
                                        </p:attrNameLst>
                                      </p:cBhvr>
                                      <p:tavLst>
                                        <p:tav tm="0">
                                          <p:val>
                                            <p:strVal val="ppt_h"/>
                                          </p:val>
                                        </p:tav>
                                        <p:tav tm="100000">
                                          <p:val>
                                            <p:fltVal val="0"/>
                                          </p:val>
                                        </p:tav>
                                      </p:tavLst>
                                    </p:anim>
                                    <p:anim calcmode="lin" valueType="num">
                                      <p:cBhvr>
                                        <p:cTn id="16" dur="500"/>
                                        <p:tgtEl>
                                          <p:spTgt spid="4"/>
                                        </p:tgtEl>
                                        <p:attrNameLst>
                                          <p:attrName>style.rotation</p:attrName>
                                        </p:attrNameLst>
                                      </p:cBhvr>
                                      <p:tavLst>
                                        <p:tav tm="0">
                                          <p:val>
                                            <p:fltVal val="0"/>
                                          </p:val>
                                        </p:tav>
                                        <p:tav tm="100000">
                                          <p:val>
                                            <p:fltVal val="90"/>
                                          </p:val>
                                        </p:tav>
                                      </p:tavLst>
                                    </p:anim>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21" presetClass="entr" presetSubtype="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xit" presetSubtype="21" fill="hold" nodeType="clickEffect">
                                  <p:stCondLst>
                                    <p:cond delay="0"/>
                                  </p:stCondLst>
                                  <p:childTnLst>
                                    <p:animEffect transition="out" filter="barn(inVertical)">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4" presetClass="entr" presetSubtype="1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6"/>
          </p:nvPr>
        </p:nvSpPr>
        <p:spPr/>
        <p:txBody>
          <a:bodyPr/>
          <a:lstStyle/>
          <a:p>
            <a:r>
              <a:rPr kumimoji="1" lang="en-US" altLang="zh-CN" dirty="0"/>
              <a:t>Wasserstein GAN</a:t>
            </a:r>
            <a:endParaRPr kumimoji="1" lang="zh-CN" altLang="en-US" dirty="0"/>
          </a:p>
        </p:txBody>
      </p:sp>
    </p:spTree>
    <p:extLst>
      <p:ext uri="{BB962C8B-B14F-4D97-AF65-F5344CB8AC3E}">
        <p14:creationId xmlns:p14="http://schemas.microsoft.com/office/powerpoint/2010/main" val="7771344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传统</a:t>
            </a:r>
            <a:r>
              <a:rPr kumimoji="1" lang="en-US" altLang="zh-CN" dirty="0"/>
              <a:t>GAN</a:t>
            </a:r>
            <a:r>
              <a:rPr kumimoji="1" lang="zh-CN" altLang="en-US" dirty="0"/>
              <a:t>的不足</a:t>
            </a:r>
          </a:p>
        </p:txBody>
      </p:sp>
      <p:sp>
        <p:nvSpPr>
          <p:cNvPr id="11" name="矩形 10"/>
          <p:cNvSpPr/>
          <p:nvPr/>
        </p:nvSpPr>
        <p:spPr>
          <a:xfrm>
            <a:off x="2203644" y="1712880"/>
            <a:ext cx="4288353" cy="492443"/>
          </a:xfrm>
          <a:prstGeom prst="rect">
            <a:avLst/>
          </a:prstGeom>
        </p:spPr>
        <p:txBody>
          <a:bodyPr wrap="none">
            <a:spAutoFit/>
          </a:bodyPr>
          <a:lstStyle/>
          <a:p>
            <a:pPr lvl="0">
              <a:lnSpc>
                <a:spcPct val="130000"/>
              </a:lnSpc>
            </a:pPr>
            <a:r>
              <a:rPr lang="zh-CN" altLang="en-US" sz="2000" b="1" dirty="0">
                <a:solidFill>
                  <a:srgbClr val="4355BE"/>
                </a:solidFill>
              </a:rPr>
              <a:t>判别</a:t>
            </a:r>
            <a:r>
              <a:rPr lang="zh-CN" altLang="en-US" sz="2000" b="1" dirty="0">
                <a:solidFill>
                  <a:schemeClr val="accent2">
                    <a:lumMod val="75000"/>
                  </a:schemeClr>
                </a:solidFill>
              </a:rPr>
              <a:t>器</a:t>
            </a:r>
            <a:r>
              <a:rPr lang="zh-CN" altLang="en-US" sz="2000" b="1" dirty="0">
                <a:solidFill>
                  <a:srgbClr val="4355BE"/>
                </a:solidFill>
              </a:rPr>
              <a:t>越好，</a:t>
            </a:r>
            <a:r>
              <a:rPr lang="zh-CN" altLang="en-US" sz="2000" b="1" dirty="0">
                <a:solidFill>
                  <a:schemeClr val="accent2">
                    <a:lumMod val="75000"/>
                  </a:schemeClr>
                </a:solidFill>
              </a:rPr>
              <a:t>生成器梯度消失越严重</a:t>
            </a:r>
            <a:endParaRPr lang="en-US" altLang="zh-CN" sz="2000" b="1" dirty="0">
              <a:solidFill>
                <a:schemeClr val="accent2">
                  <a:lumMod val="75000"/>
                </a:schemeClr>
              </a:solidFill>
            </a:endParaRPr>
          </a:p>
        </p:txBody>
      </p:sp>
      <p:grpSp>
        <p:nvGrpSpPr>
          <p:cNvPr id="4" name="组合 3"/>
          <p:cNvGrpSpPr/>
          <p:nvPr/>
        </p:nvGrpSpPr>
        <p:grpSpPr>
          <a:xfrm>
            <a:off x="999702" y="1584772"/>
            <a:ext cx="826145" cy="892552"/>
            <a:chOff x="7000452" y="1759156"/>
            <a:chExt cx="826145" cy="892552"/>
          </a:xfrm>
        </p:grpSpPr>
        <p:sp>
          <p:nvSpPr>
            <p:cNvPr id="9" name="矩形 8"/>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7000452" y="1759156"/>
              <a:ext cx="816249" cy="89255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01</a:t>
              </a:r>
            </a:p>
          </p:txBody>
        </p:sp>
      </p:grpSp>
      <p:sp>
        <p:nvSpPr>
          <p:cNvPr id="15" name="矩形 14"/>
          <p:cNvSpPr/>
          <p:nvPr/>
        </p:nvSpPr>
        <p:spPr>
          <a:xfrm>
            <a:off x="2203645" y="3636039"/>
            <a:ext cx="5523036" cy="1292662"/>
          </a:xfrm>
          <a:prstGeom prst="rect">
            <a:avLst/>
          </a:prstGeom>
        </p:spPr>
        <p:txBody>
          <a:bodyPr wrap="square">
            <a:spAutoFit/>
          </a:bodyPr>
          <a:lstStyle/>
          <a:p>
            <a:pPr lvl="0">
              <a:lnSpc>
                <a:spcPct val="130000"/>
              </a:lnSpc>
            </a:pPr>
            <a:r>
              <a:rPr lang="zh-CN" altLang="en-US" sz="2000" b="1" dirty="0">
                <a:solidFill>
                  <a:srgbClr val="4355BE"/>
                </a:solidFill>
              </a:rPr>
              <a:t>最小化第二种生成器</a:t>
            </a:r>
            <a:r>
              <a:rPr lang="en-US" altLang="zh-CN" sz="2000" b="1" dirty="0">
                <a:solidFill>
                  <a:srgbClr val="4355BE"/>
                </a:solidFill>
              </a:rPr>
              <a:t>loss</a:t>
            </a:r>
            <a:r>
              <a:rPr lang="zh-CN" altLang="en-US" sz="2000" b="1" dirty="0">
                <a:solidFill>
                  <a:srgbClr val="4355BE"/>
                </a:solidFill>
              </a:rPr>
              <a:t>函数，会等价于最小化一个不合理的距离衡量，导致两个问题，一是梯度不稳定，二是多样性不足。</a:t>
            </a:r>
            <a:endParaRPr lang="en-US" altLang="zh-CN" sz="2000" b="1" dirty="0">
              <a:solidFill>
                <a:srgbClr val="4355BE"/>
              </a:solidFill>
            </a:endParaRPr>
          </a:p>
        </p:txBody>
      </p:sp>
      <p:grpSp>
        <p:nvGrpSpPr>
          <p:cNvPr id="5" name="组合 4"/>
          <p:cNvGrpSpPr/>
          <p:nvPr/>
        </p:nvGrpSpPr>
        <p:grpSpPr>
          <a:xfrm>
            <a:off x="1029904" y="3836094"/>
            <a:ext cx="826145" cy="814582"/>
            <a:chOff x="7056679" y="3990986"/>
            <a:chExt cx="826145" cy="814582"/>
          </a:xfrm>
        </p:grpSpPr>
        <p:sp>
          <p:nvSpPr>
            <p:cNvPr id="13" name="矩形 12"/>
            <p:cNvSpPr/>
            <p:nvPr/>
          </p:nvSpPr>
          <p:spPr>
            <a:xfrm flipV="1">
              <a:off x="7117085" y="3990988"/>
              <a:ext cx="765739" cy="45719"/>
            </a:xfrm>
            <a:prstGeom prst="rect">
              <a:avLst/>
            </a:prstGeom>
            <a:solidFill>
              <a:srgbClr val="4355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4355BE"/>
                </a:solidFill>
              </a:endParaRPr>
            </a:p>
          </p:txBody>
        </p:sp>
        <p:sp>
          <p:nvSpPr>
            <p:cNvPr id="16" name="矩形 15"/>
            <p:cNvSpPr/>
            <p:nvPr/>
          </p:nvSpPr>
          <p:spPr>
            <a:xfrm>
              <a:off x="7056679" y="3990986"/>
              <a:ext cx="816249" cy="814582"/>
            </a:xfrm>
            <a:prstGeom prst="rect">
              <a:avLst/>
            </a:prstGeom>
          </p:spPr>
          <p:txBody>
            <a:bodyPr wrap="none">
              <a:spAutoFit/>
            </a:bodyPr>
            <a:lstStyle/>
            <a:p>
              <a:pPr lvl="0">
                <a:lnSpc>
                  <a:spcPct val="130000"/>
                </a:lnSpc>
              </a:pPr>
              <a:r>
                <a:rPr lang="en-US" altLang="zh-CN" sz="4000" b="1" dirty="0">
                  <a:solidFill>
                    <a:srgbClr val="4355BE"/>
                  </a:solidFill>
                </a:rPr>
                <a:t>02</a:t>
              </a:r>
            </a:p>
          </p:txBody>
        </p:sp>
      </p:grpSp>
    </p:spTree>
    <p:extLst>
      <p:ext uri="{BB962C8B-B14F-4D97-AF65-F5344CB8AC3E}">
        <p14:creationId xmlns:p14="http://schemas.microsoft.com/office/powerpoint/2010/main" val="120626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iterate type="wd">
                                    <p:tmPct val="10000"/>
                                  </p:iterate>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Wasserstein GAN</a:t>
            </a:r>
            <a:r>
              <a:rPr kumimoji="1" lang="zh-CN" altLang="en-US" dirty="0"/>
              <a:t>优点</a:t>
            </a:r>
          </a:p>
        </p:txBody>
      </p:sp>
      <p:grpSp>
        <p:nvGrpSpPr>
          <p:cNvPr id="8" name="组合 7"/>
          <p:cNvGrpSpPr/>
          <p:nvPr/>
        </p:nvGrpSpPr>
        <p:grpSpPr>
          <a:xfrm>
            <a:off x="999702" y="1584772"/>
            <a:ext cx="826145" cy="892552"/>
            <a:chOff x="7000452" y="1759156"/>
            <a:chExt cx="826145" cy="892552"/>
          </a:xfrm>
        </p:grpSpPr>
        <p:sp>
          <p:nvSpPr>
            <p:cNvPr id="9" name="矩形 8"/>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7000452" y="1759156"/>
              <a:ext cx="816249" cy="89255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01</a:t>
              </a:r>
            </a:p>
          </p:txBody>
        </p:sp>
      </p:grpSp>
      <p:sp>
        <p:nvSpPr>
          <p:cNvPr id="11" name="矩形 10"/>
          <p:cNvSpPr/>
          <p:nvPr/>
        </p:nvSpPr>
        <p:spPr>
          <a:xfrm>
            <a:off x="2203644" y="1634318"/>
            <a:ext cx="6319870" cy="892552"/>
          </a:xfrm>
          <a:prstGeom prst="rect">
            <a:avLst/>
          </a:prstGeom>
        </p:spPr>
        <p:txBody>
          <a:bodyPr wrap="square">
            <a:spAutoFit/>
          </a:bodyPr>
          <a:lstStyle/>
          <a:p>
            <a:pPr lvl="0">
              <a:lnSpc>
                <a:spcPct val="130000"/>
              </a:lnSpc>
            </a:pPr>
            <a:r>
              <a:rPr lang="zh-CN" altLang="en-US" sz="2000" b="1" dirty="0">
                <a:solidFill>
                  <a:srgbClr val="4355BE"/>
                </a:solidFill>
              </a:rPr>
              <a:t>即使两个分布没有重叠或者重叠可忽略，</a:t>
            </a:r>
            <a:r>
              <a:rPr lang="en-US" altLang="zh-CN" sz="2000" b="1" dirty="0">
                <a:solidFill>
                  <a:srgbClr val="4355BE"/>
                </a:solidFill>
              </a:rPr>
              <a:t>Wasserstein</a:t>
            </a:r>
            <a:r>
              <a:rPr lang="zh-CN" altLang="en-US" sz="2000" b="1" dirty="0">
                <a:solidFill>
                  <a:srgbClr val="4355BE"/>
                </a:solidFill>
              </a:rPr>
              <a:t>距离仍能够反映它们的远近。</a:t>
            </a:r>
            <a:endParaRPr lang="en-US" altLang="zh-CN" sz="2000" b="1" dirty="0">
              <a:solidFill>
                <a:schemeClr val="accent2">
                  <a:lumMod val="75000"/>
                </a:schemeClr>
              </a:solidFill>
            </a:endParaRPr>
          </a:p>
        </p:txBody>
      </p:sp>
      <p:grpSp>
        <p:nvGrpSpPr>
          <p:cNvPr id="12" name="组合 11"/>
          <p:cNvGrpSpPr/>
          <p:nvPr/>
        </p:nvGrpSpPr>
        <p:grpSpPr>
          <a:xfrm>
            <a:off x="999702" y="3067040"/>
            <a:ext cx="826145" cy="814582"/>
            <a:chOff x="7000452" y="1759156"/>
            <a:chExt cx="826145" cy="814582"/>
          </a:xfrm>
        </p:grpSpPr>
        <p:sp>
          <p:nvSpPr>
            <p:cNvPr id="13" name="矩形 12"/>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02</a:t>
              </a:r>
            </a:p>
          </p:txBody>
        </p:sp>
      </p:grpSp>
      <p:sp>
        <p:nvSpPr>
          <p:cNvPr id="15" name="矩形 14"/>
          <p:cNvSpPr/>
          <p:nvPr/>
        </p:nvSpPr>
        <p:spPr>
          <a:xfrm>
            <a:off x="2203644" y="3108943"/>
            <a:ext cx="6319870" cy="45345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解决原始</a:t>
            </a:r>
            <a:r>
              <a:rPr lang="en-US" altLang="zh-CN" sz="2000" b="1" dirty="0">
                <a:solidFill>
                  <a:schemeClr val="accent2">
                    <a:lumMod val="75000"/>
                  </a:schemeClr>
                </a:solidFill>
              </a:rPr>
              <a:t>GAN</a:t>
            </a:r>
            <a:r>
              <a:rPr lang="zh-CN" altLang="en-US" sz="2000" b="1" dirty="0">
                <a:solidFill>
                  <a:schemeClr val="accent2">
                    <a:lumMod val="75000"/>
                  </a:schemeClr>
                </a:solidFill>
              </a:rPr>
              <a:t>训练不稳定的问题</a:t>
            </a:r>
            <a:endParaRPr lang="en-US" altLang="zh-CN" sz="2000" b="1" dirty="0">
              <a:solidFill>
                <a:schemeClr val="accent2">
                  <a:lumMod val="75000"/>
                </a:schemeClr>
              </a:solidFill>
            </a:endParaRPr>
          </a:p>
        </p:txBody>
      </p:sp>
      <p:grpSp>
        <p:nvGrpSpPr>
          <p:cNvPr id="17" name="组合 16"/>
          <p:cNvGrpSpPr/>
          <p:nvPr/>
        </p:nvGrpSpPr>
        <p:grpSpPr>
          <a:xfrm>
            <a:off x="999702" y="4471338"/>
            <a:ext cx="826145" cy="814582"/>
            <a:chOff x="7000452" y="1759156"/>
            <a:chExt cx="826145" cy="814582"/>
          </a:xfrm>
        </p:grpSpPr>
        <p:sp>
          <p:nvSpPr>
            <p:cNvPr id="18" name="矩形 17"/>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03</a:t>
              </a:r>
            </a:p>
          </p:txBody>
        </p:sp>
      </p:grpSp>
      <p:sp>
        <p:nvSpPr>
          <p:cNvPr id="20" name="矩形 19"/>
          <p:cNvSpPr/>
          <p:nvPr/>
        </p:nvSpPr>
        <p:spPr>
          <a:xfrm>
            <a:off x="2203644" y="4517061"/>
            <a:ext cx="6319870" cy="492443"/>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拥有一个可以指示训练进度的指标：判别器的损失函数</a:t>
            </a:r>
            <a:endParaRPr lang="en-US" altLang="zh-CN" sz="2000" b="1" dirty="0">
              <a:solidFill>
                <a:schemeClr val="accent2">
                  <a:lumMod val="75000"/>
                </a:schemeClr>
              </a:solidFill>
            </a:endParaRPr>
          </a:p>
        </p:txBody>
      </p:sp>
      <p:grpSp>
        <p:nvGrpSpPr>
          <p:cNvPr id="21" name="组合 20"/>
          <p:cNvGrpSpPr/>
          <p:nvPr/>
        </p:nvGrpSpPr>
        <p:grpSpPr>
          <a:xfrm>
            <a:off x="999702" y="5875636"/>
            <a:ext cx="826145" cy="814582"/>
            <a:chOff x="7000452" y="1759156"/>
            <a:chExt cx="826145" cy="814582"/>
          </a:xfrm>
        </p:grpSpPr>
        <p:sp>
          <p:nvSpPr>
            <p:cNvPr id="22" name="矩形 21"/>
            <p:cNvSpPr/>
            <p:nvPr/>
          </p:nvSpPr>
          <p:spPr>
            <a:xfrm flipV="1">
              <a:off x="7060858" y="1759160"/>
              <a:ext cx="765739" cy="4571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7000452" y="1759156"/>
              <a:ext cx="816249" cy="814582"/>
            </a:xfrm>
            <a:prstGeom prst="rect">
              <a:avLst/>
            </a:prstGeom>
          </p:spPr>
          <p:txBody>
            <a:bodyPr wrap="none">
              <a:spAutoFit/>
            </a:bodyPr>
            <a:lstStyle/>
            <a:p>
              <a:pPr lvl="0">
                <a:lnSpc>
                  <a:spcPct val="130000"/>
                </a:lnSpc>
              </a:pPr>
              <a:r>
                <a:rPr lang="en-US" altLang="zh-CN" sz="4000" b="1" dirty="0">
                  <a:solidFill>
                    <a:schemeClr val="accent2">
                      <a:lumMod val="75000"/>
                    </a:schemeClr>
                  </a:solidFill>
                </a:rPr>
                <a:t>04</a:t>
              </a:r>
            </a:p>
          </p:txBody>
        </p:sp>
      </p:grpSp>
      <p:sp>
        <p:nvSpPr>
          <p:cNvPr id="24" name="矩形 23"/>
          <p:cNvSpPr/>
          <p:nvPr/>
        </p:nvSpPr>
        <p:spPr>
          <a:xfrm>
            <a:off x="2203644" y="5921359"/>
            <a:ext cx="6319870" cy="453457"/>
          </a:xfrm>
          <a:prstGeom prst="rect">
            <a:avLst/>
          </a:prstGeom>
        </p:spPr>
        <p:txBody>
          <a:bodyPr wrap="square">
            <a:spAutoFit/>
          </a:bodyPr>
          <a:lstStyle/>
          <a:p>
            <a:pPr lvl="0">
              <a:lnSpc>
                <a:spcPct val="130000"/>
              </a:lnSpc>
            </a:pPr>
            <a:r>
              <a:rPr lang="zh-CN" altLang="en-US" sz="2000" b="1" dirty="0">
                <a:solidFill>
                  <a:schemeClr val="accent2">
                    <a:lumMod val="75000"/>
                  </a:schemeClr>
                </a:solidFill>
              </a:rPr>
              <a:t>简单的全连接网络即可进行训练</a:t>
            </a:r>
            <a:endParaRPr lang="en-US" altLang="zh-CN" sz="2000" b="1" dirty="0">
              <a:solidFill>
                <a:schemeClr val="accent2">
                  <a:lumMod val="75000"/>
                </a:schemeClr>
              </a:solidFill>
            </a:endParaRPr>
          </a:p>
        </p:txBody>
      </p:sp>
    </p:spTree>
    <p:extLst>
      <p:ext uri="{BB962C8B-B14F-4D97-AF65-F5344CB8AC3E}">
        <p14:creationId xmlns:p14="http://schemas.microsoft.com/office/powerpoint/2010/main" val="161675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iterate type="wd">
                                    <p:tmPct val="10000"/>
                                  </p:iterate>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iterate type="wd">
                                    <p:tmPct val="10000"/>
                                  </p:iterate>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iterate type="wd">
                                    <p:tmPct val="10000"/>
                                  </p:iterate>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20" grpId="0"/>
      <p:bldP spid="24" grpId="0"/>
    </p:bldLst>
  </p:timing>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1057</TotalTime>
  <Words>3396</Words>
  <Application>Microsoft Office PowerPoint</Application>
  <PresentationFormat>宽屏</PresentationFormat>
  <Paragraphs>325</Paragraphs>
  <Slides>29</Slides>
  <Notes>13</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29</vt:i4>
      </vt:variant>
    </vt:vector>
  </HeadingPairs>
  <TitlesOfParts>
    <vt:vector size="38" baseType="lpstr">
      <vt:lpstr>等线</vt:lpstr>
      <vt:lpstr>宋体</vt:lpstr>
      <vt:lpstr>微软雅黑</vt:lpstr>
      <vt:lpstr>微软雅黑</vt:lpstr>
      <vt:lpstr>Arial</vt:lpstr>
      <vt:lpstr>Century Gothic</vt:lpstr>
      <vt:lpstr>Segoe UI Light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王悦</cp:lastModifiedBy>
  <cp:revision>199</cp:revision>
  <dcterms:created xsi:type="dcterms:W3CDTF">2015-08-18T02:51:41Z</dcterms:created>
  <dcterms:modified xsi:type="dcterms:W3CDTF">2017-06-04T07:16:20Z</dcterms:modified>
  <cp:category/>
</cp:coreProperties>
</file>